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5" r:id="rId3"/>
    <p:sldId id="266" r:id="rId4"/>
    <p:sldId id="271" r:id="rId5"/>
    <p:sldId id="272" r:id="rId6"/>
    <p:sldId id="273" r:id="rId7"/>
    <p:sldId id="277" r:id="rId8"/>
    <p:sldId id="275" r:id="rId9"/>
    <p:sldId id="27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496" userDrawn="1">
          <p15:clr>
            <a:srgbClr val="A4A3A4"/>
          </p15:clr>
        </p15:guide>
        <p15:guide id="4" orient="horz" pos="1608" userDrawn="1">
          <p15:clr>
            <a:srgbClr val="A4A3A4"/>
          </p15:clr>
        </p15:guide>
        <p15:guide id="5" pos="5064" userDrawn="1">
          <p15:clr>
            <a:srgbClr val="A4A3A4"/>
          </p15:clr>
        </p15:guide>
        <p15:guide id="6" pos="5448" userDrawn="1">
          <p15:clr>
            <a:srgbClr val="A4A3A4"/>
          </p15:clr>
        </p15:guide>
        <p15:guide id="7" pos="6120" userDrawn="1">
          <p15:clr>
            <a:srgbClr val="A4A3A4"/>
          </p15:clr>
        </p15:guide>
        <p15:guide id="8" pos="7488" userDrawn="1">
          <p15:clr>
            <a:srgbClr val="A4A3A4"/>
          </p15:clr>
        </p15:guide>
        <p15:guide id="9" pos="3096" userDrawn="1">
          <p15:clr>
            <a:srgbClr val="A4A3A4"/>
          </p15:clr>
        </p15:guide>
        <p15:guide id="10" pos="2736" userDrawn="1">
          <p15:clr>
            <a:srgbClr val="A4A3A4"/>
          </p15:clr>
        </p15:guide>
        <p15:guide id="11" pos="1416" userDrawn="1">
          <p15:clr>
            <a:srgbClr val="A4A3A4"/>
          </p15:clr>
        </p15:guide>
        <p15:guide id="12" pos="552" userDrawn="1">
          <p15:clr>
            <a:srgbClr val="A4A3A4"/>
          </p15:clr>
        </p15:guide>
        <p15:guide id="13" orient="horz" pos="1056" userDrawn="1">
          <p15:clr>
            <a:srgbClr val="A4A3A4"/>
          </p15:clr>
        </p15:guide>
        <p15:guide id="14" orient="horz" pos="408" userDrawn="1">
          <p15:clr>
            <a:srgbClr val="A4A3A4"/>
          </p15:clr>
        </p15:guide>
        <p15:guide id="15" orient="horz" pos="3288" userDrawn="1">
          <p15:clr>
            <a:srgbClr val="A4A3A4"/>
          </p15:clr>
        </p15:guide>
        <p15:guide id="1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0001"/>
    <a:srgbClr val="CC3311"/>
    <a:srgbClr val="0077BC"/>
    <a:srgbClr val="33BBEE"/>
    <a:srgbClr val="EF2B72"/>
    <a:srgbClr val="976E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snapToObjects="1">
      <p:cViewPr varScale="1">
        <p:scale>
          <a:sx n="112" d="100"/>
          <a:sy n="112" d="100"/>
        </p:scale>
        <p:origin x="576" y="184"/>
      </p:cViewPr>
      <p:guideLst>
        <p:guide orient="horz" pos="2160"/>
        <p:guide pos="3840"/>
        <p:guide orient="horz" pos="2496"/>
        <p:guide orient="horz" pos="1608"/>
        <p:guide pos="5064"/>
        <p:guide pos="5448"/>
        <p:guide pos="6120"/>
        <p:guide pos="7488"/>
        <p:guide pos="3096"/>
        <p:guide pos="2736"/>
        <p:guide pos="1416"/>
        <p:guide pos="552"/>
        <p:guide orient="horz" pos="1056"/>
        <p:guide orient="horz" pos="408"/>
        <p:guide orient="horz" pos="328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C351B-AC9F-C84A-9CA1-CA99DA12847C}" type="datetimeFigureOut">
              <a:rPr lang="en-US" smtClean="0"/>
              <a:t>4/27/20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236EC-1E7B-7243-87D8-2CF7A79A84AA}" type="slidenum">
              <a:rPr lang="en-US" smtClean="0"/>
              <a:t>‹#›</a:t>
            </a:fld>
            <a:endParaRPr lang="en-US"/>
          </a:p>
        </p:txBody>
      </p:sp>
    </p:spTree>
    <p:extLst>
      <p:ext uri="{BB962C8B-B14F-4D97-AF65-F5344CB8AC3E}">
        <p14:creationId xmlns:p14="http://schemas.microsoft.com/office/powerpoint/2010/main" val="2770053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2</a:t>
            </a:fld>
            <a:endParaRPr lang="en-US"/>
          </a:p>
        </p:txBody>
      </p:sp>
    </p:spTree>
    <p:extLst>
      <p:ext uri="{BB962C8B-B14F-4D97-AF65-F5344CB8AC3E}">
        <p14:creationId xmlns:p14="http://schemas.microsoft.com/office/powerpoint/2010/main" val="423692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3</a:t>
            </a:fld>
            <a:endParaRPr lang="en-US"/>
          </a:p>
        </p:txBody>
      </p:sp>
    </p:spTree>
    <p:extLst>
      <p:ext uri="{BB962C8B-B14F-4D97-AF65-F5344CB8AC3E}">
        <p14:creationId xmlns:p14="http://schemas.microsoft.com/office/powerpoint/2010/main" val="2031831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4</a:t>
            </a:fld>
            <a:endParaRPr lang="en-US"/>
          </a:p>
        </p:txBody>
      </p:sp>
    </p:spTree>
    <p:extLst>
      <p:ext uri="{BB962C8B-B14F-4D97-AF65-F5344CB8AC3E}">
        <p14:creationId xmlns:p14="http://schemas.microsoft.com/office/powerpoint/2010/main" val="222550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5</a:t>
            </a:fld>
            <a:endParaRPr lang="en-US"/>
          </a:p>
        </p:txBody>
      </p:sp>
    </p:spTree>
    <p:extLst>
      <p:ext uri="{BB962C8B-B14F-4D97-AF65-F5344CB8AC3E}">
        <p14:creationId xmlns:p14="http://schemas.microsoft.com/office/powerpoint/2010/main" val="314398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6</a:t>
            </a:fld>
            <a:endParaRPr lang="en-US"/>
          </a:p>
        </p:txBody>
      </p:sp>
    </p:spTree>
    <p:extLst>
      <p:ext uri="{BB962C8B-B14F-4D97-AF65-F5344CB8AC3E}">
        <p14:creationId xmlns:p14="http://schemas.microsoft.com/office/powerpoint/2010/main" val="66524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7</a:t>
            </a:fld>
            <a:endParaRPr lang="en-US"/>
          </a:p>
        </p:txBody>
      </p:sp>
    </p:spTree>
    <p:extLst>
      <p:ext uri="{BB962C8B-B14F-4D97-AF65-F5344CB8AC3E}">
        <p14:creationId xmlns:p14="http://schemas.microsoft.com/office/powerpoint/2010/main" val="284335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8</a:t>
            </a:fld>
            <a:endParaRPr lang="en-US"/>
          </a:p>
        </p:txBody>
      </p:sp>
    </p:spTree>
    <p:extLst>
      <p:ext uri="{BB962C8B-B14F-4D97-AF65-F5344CB8AC3E}">
        <p14:creationId xmlns:p14="http://schemas.microsoft.com/office/powerpoint/2010/main" val="61025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9236EC-1E7B-7243-87D8-2CF7A79A84AA}" type="slidenum">
              <a:rPr lang="en-US" smtClean="0"/>
              <a:t>9</a:t>
            </a:fld>
            <a:endParaRPr lang="en-US"/>
          </a:p>
        </p:txBody>
      </p:sp>
    </p:spTree>
    <p:extLst>
      <p:ext uri="{BB962C8B-B14F-4D97-AF65-F5344CB8AC3E}">
        <p14:creationId xmlns:p14="http://schemas.microsoft.com/office/powerpoint/2010/main" val="1260088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CB0EC-68F0-5A47-90CD-96C630F4CE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970C5B-58E0-BC40-95D2-6F07D0CBB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DF5735-EC41-E14B-B7E9-14AD883D6353}"/>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E996C759-7335-2745-A4C2-56BC9E3C2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34E02-A57B-6647-A215-08A6344C1FAB}"/>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85228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5D04-0D63-6043-8A3A-D9D4A3B9AC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7F33F-00CB-4044-9E51-60469BB451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B837F-46B8-BD4B-9A3D-DB7FB8BC5E32}"/>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1E829574-2200-BA4C-92D1-1826FC561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C600D-3EA9-A741-A0F1-A616A4AB4B3F}"/>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2973409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3B94E7-E58C-0148-BDE1-B239886C47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AD62FE-9BF2-6D4B-B266-ED74EF9A2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3FC820-5D86-8D4A-9154-E91CEA5E175B}"/>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8D05A480-0AAC-7A44-9F58-BCB987E935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861821-532F-2046-B9FF-39C33FBBD2E0}"/>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548721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8CB1-2DA9-DB40-B5A2-8AB76CC358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CD5238-D3EB-F94D-87C5-680ED54A1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D3C07-BE12-AF42-9E33-11726B96F4C1}"/>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E1AC8F87-A540-DB46-9F96-0A751306ED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26C7-91E0-5344-9D0A-E0DDC8B52E76}"/>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62316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96F4-8848-6441-B928-496A87320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5589D9-ABFD-C743-A479-D1023AF36D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BA04F8-1FF0-014C-8652-8BB99C8BE332}"/>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6C7040F6-277D-7A41-B883-77A3C2D2A7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D4A39-C045-7041-BC43-978D3CAB41C3}"/>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483251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C74B-6F3B-1B49-A0C4-9F07A4488C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07FD0-EA8D-8C4D-99BE-EED020AA47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D376CF-0873-1540-831D-4D2AA9E62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D88A90-AB11-8342-98C5-203CE0BA4F25}"/>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6" name="Footer Placeholder 5">
            <a:extLst>
              <a:ext uri="{FF2B5EF4-FFF2-40B4-BE49-F238E27FC236}">
                <a16:creationId xmlns:a16="http://schemas.microsoft.com/office/drawing/2014/main" id="{A3C649EE-1BE8-6340-B181-8DBCB57FB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D0F9A-2043-DA4B-AF6D-9F658213D332}"/>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146457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B9B6-CDEA-9C40-9F0B-D18EECDF4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FEE967-11D1-E248-B843-26F8EB7320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B72A25-644E-1840-85BD-5C45FA43A1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568078-9B47-F248-B1C6-45CE63A731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AFC20B-C1B6-AE4A-8817-B713217AC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47A7-E67C-914E-8034-3FD42C9D429E}"/>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8" name="Footer Placeholder 7">
            <a:extLst>
              <a:ext uri="{FF2B5EF4-FFF2-40B4-BE49-F238E27FC236}">
                <a16:creationId xmlns:a16="http://schemas.microsoft.com/office/drawing/2014/main" id="{7B126908-D6DC-9D4A-B2E7-4FB5F85DF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CD702A-0214-D442-9A22-9B37109FBD2F}"/>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896958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061D-E81A-7448-910E-A585C28E77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CB0F67-3221-6241-B8F1-05EE58703EBF}"/>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4" name="Footer Placeholder 3">
            <a:extLst>
              <a:ext uri="{FF2B5EF4-FFF2-40B4-BE49-F238E27FC236}">
                <a16:creationId xmlns:a16="http://schemas.microsoft.com/office/drawing/2014/main" id="{24A5D570-8947-F046-AF4D-ACAA24B8B9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1D09B9-F7E2-5045-AD6A-624EFD577F88}"/>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70825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62C55F-6A56-514B-ADCD-64151C329D95}"/>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3" name="Footer Placeholder 2">
            <a:extLst>
              <a:ext uri="{FF2B5EF4-FFF2-40B4-BE49-F238E27FC236}">
                <a16:creationId xmlns:a16="http://schemas.microsoft.com/office/drawing/2014/main" id="{DBA259F8-C48C-D34E-8016-C94D4F0525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621F05-D730-A746-8D58-CD2FC8B6EF3E}"/>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565384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664E4-4970-F642-BB09-099107519F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494DEF-5B6B-6C4D-A5A0-FDDF2DB2C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F961AC-2743-DE43-AD79-CEA083A72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21D8B9-D59F-1E4A-8EAB-C3441D2BEA4E}"/>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6" name="Footer Placeholder 5">
            <a:extLst>
              <a:ext uri="{FF2B5EF4-FFF2-40B4-BE49-F238E27FC236}">
                <a16:creationId xmlns:a16="http://schemas.microsoft.com/office/drawing/2014/main" id="{3CD7C5E0-2BC4-C04A-96A2-D210571A08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B6744-0569-7243-9E6C-C5C7152E027D}"/>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351157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1E15-38E2-0B4A-8E4E-8B267A3EE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E2CA8D-6AD3-B940-992D-C6CEC400E7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AA61D2-2F1C-624B-8C76-E9D229E8A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939F52-633C-9549-A295-9D3BDAA4823A}"/>
              </a:ext>
            </a:extLst>
          </p:cNvPr>
          <p:cNvSpPr>
            <a:spLocks noGrp="1"/>
          </p:cNvSpPr>
          <p:nvPr>
            <p:ph type="dt" sz="half" idx="10"/>
          </p:nvPr>
        </p:nvSpPr>
        <p:spPr/>
        <p:txBody>
          <a:bodyPr/>
          <a:lstStyle/>
          <a:p>
            <a:fld id="{9C133B9F-EAD3-3D42-88D3-6A78098A828A}" type="datetimeFigureOut">
              <a:rPr lang="en-US" smtClean="0"/>
              <a:t>4/27/20</a:t>
            </a:fld>
            <a:endParaRPr lang="en-US"/>
          </a:p>
        </p:txBody>
      </p:sp>
      <p:sp>
        <p:nvSpPr>
          <p:cNvPr id="6" name="Footer Placeholder 5">
            <a:extLst>
              <a:ext uri="{FF2B5EF4-FFF2-40B4-BE49-F238E27FC236}">
                <a16:creationId xmlns:a16="http://schemas.microsoft.com/office/drawing/2014/main" id="{444F1FEE-A825-C040-B5AB-AE9D533B4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9DBD4-F37F-EB4D-A8E2-FB17CB671809}"/>
              </a:ext>
            </a:extLst>
          </p:cNvPr>
          <p:cNvSpPr>
            <a:spLocks noGrp="1"/>
          </p:cNvSpPr>
          <p:nvPr>
            <p:ph type="sldNum" sz="quarter" idx="12"/>
          </p:nvPr>
        </p:nvSpPr>
        <p:spPr/>
        <p:txBody>
          <a:bodyPr/>
          <a:lstStyle/>
          <a:p>
            <a:fld id="{7D6959DC-9455-E341-9A61-5E00172AEAF1}" type="slidenum">
              <a:rPr lang="en-US" smtClean="0"/>
              <a:t>‹#›</a:t>
            </a:fld>
            <a:endParaRPr lang="en-US"/>
          </a:p>
        </p:txBody>
      </p:sp>
    </p:spTree>
    <p:extLst>
      <p:ext uri="{BB962C8B-B14F-4D97-AF65-F5344CB8AC3E}">
        <p14:creationId xmlns:p14="http://schemas.microsoft.com/office/powerpoint/2010/main" val="185391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A338F1-AC7F-A143-B050-163CBB4BC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7E5860-2B80-A743-A269-F183BC43B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5B08F-93FC-AF43-A737-853DE4774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33B9F-EAD3-3D42-88D3-6A78098A828A}" type="datetimeFigureOut">
              <a:rPr lang="en-US" smtClean="0"/>
              <a:t>4/27/20</a:t>
            </a:fld>
            <a:endParaRPr lang="en-US"/>
          </a:p>
        </p:txBody>
      </p:sp>
      <p:sp>
        <p:nvSpPr>
          <p:cNvPr id="5" name="Footer Placeholder 4">
            <a:extLst>
              <a:ext uri="{FF2B5EF4-FFF2-40B4-BE49-F238E27FC236}">
                <a16:creationId xmlns:a16="http://schemas.microsoft.com/office/drawing/2014/main" id="{8A6AE5E5-6458-3543-9893-3F5010B27F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8CDA5C-BA18-3841-9087-638C2FDE7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959DC-9455-E341-9A61-5E00172AEAF1}" type="slidenum">
              <a:rPr lang="en-US" smtClean="0"/>
              <a:t>‹#›</a:t>
            </a:fld>
            <a:endParaRPr lang="en-US"/>
          </a:p>
        </p:txBody>
      </p:sp>
    </p:spTree>
    <p:extLst>
      <p:ext uri="{BB962C8B-B14F-4D97-AF65-F5344CB8AC3E}">
        <p14:creationId xmlns:p14="http://schemas.microsoft.com/office/powerpoint/2010/main" val="1553348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E49A-656E-7848-ACFF-D49E699A4FEF}"/>
              </a:ext>
            </a:extLst>
          </p:cNvPr>
          <p:cNvSpPr>
            <a:spLocks noGrp="1"/>
          </p:cNvSpPr>
          <p:nvPr>
            <p:ph type="ctrTitle"/>
          </p:nvPr>
        </p:nvSpPr>
        <p:spPr>
          <a:xfrm>
            <a:off x="500066" y="879472"/>
            <a:ext cx="11087099" cy="1655762"/>
          </a:xfrm>
        </p:spPr>
        <p:txBody>
          <a:bodyPr>
            <a:normAutofit/>
          </a:bodyPr>
          <a:lstStyle/>
          <a:p>
            <a:r>
              <a:rPr lang="en-US" sz="4400" b="1" dirty="0">
                <a:solidFill>
                  <a:srgbClr val="C00000"/>
                </a:solidFill>
                <a:latin typeface="Arial" panose="020B0604020202020204" pitchFamily="34" charset="0"/>
                <a:cs typeface="Arial" panose="020B0604020202020204" pitchFamily="34" charset="0"/>
              </a:rPr>
              <a:t>Mid-term Electricity Demand Forecasting</a:t>
            </a:r>
          </a:p>
        </p:txBody>
      </p:sp>
      <p:sp>
        <p:nvSpPr>
          <p:cNvPr id="3" name="Subtitle 2">
            <a:extLst>
              <a:ext uri="{FF2B5EF4-FFF2-40B4-BE49-F238E27FC236}">
                <a16:creationId xmlns:a16="http://schemas.microsoft.com/office/drawing/2014/main" id="{CA29F018-9400-2048-B67D-4F752DF157E7}"/>
              </a:ext>
            </a:extLst>
          </p:cNvPr>
          <p:cNvSpPr>
            <a:spLocks noGrp="1"/>
          </p:cNvSpPr>
          <p:nvPr>
            <p:ph type="subTitle" idx="1"/>
          </p:nvPr>
        </p:nvSpPr>
        <p:spPr>
          <a:xfrm>
            <a:off x="1061545" y="3602037"/>
            <a:ext cx="9606455" cy="1812925"/>
          </a:xfrm>
        </p:spPr>
        <p:txBody>
          <a:bodyPr>
            <a:normAutofit fontScale="70000" lnSpcReduction="20000"/>
          </a:bodyPr>
          <a:lstStyle/>
          <a:p>
            <a:r>
              <a:rPr lang="en-US" b="1" dirty="0">
                <a:solidFill>
                  <a:srgbClr val="C00000"/>
                </a:solidFill>
              </a:rPr>
              <a:t>STAT-S650</a:t>
            </a:r>
          </a:p>
          <a:p>
            <a:r>
              <a:rPr lang="en-US" b="1" dirty="0">
                <a:solidFill>
                  <a:srgbClr val="C00000"/>
                </a:solidFill>
              </a:rPr>
              <a:t>Spring 2020</a:t>
            </a:r>
          </a:p>
          <a:p>
            <a:endParaRPr lang="en-US" b="1" dirty="0">
              <a:solidFill>
                <a:srgbClr val="C00000"/>
              </a:solidFill>
            </a:endParaRPr>
          </a:p>
          <a:p>
            <a:r>
              <a:rPr lang="en-US" b="1" dirty="0">
                <a:solidFill>
                  <a:srgbClr val="C00000"/>
                </a:solidFill>
              </a:rPr>
              <a:t>Arunav Saikia</a:t>
            </a:r>
          </a:p>
          <a:p>
            <a:r>
              <a:rPr lang="en-US" sz="1700" b="1" i="1" dirty="0">
                <a:solidFill>
                  <a:srgbClr val="C00000"/>
                </a:solidFill>
              </a:rPr>
              <a:t>M.S. Data Science (Residential)</a:t>
            </a:r>
          </a:p>
          <a:p>
            <a:r>
              <a:rPr lang="en-US" sz="1700" b="1" i="1" dirty="0" err="1">
                <a:solidFill>
                  <a:srgbClr val="C00000"/>
                </a:solidFill>
              </a:rPr>
              <a:t>arsaikia@iu.edu</a:t>
            </a:r>
            <a:endParaRPr lang="en-US" dirty="0"/>
          </a:p>
        </p:txBody>
      </p:sp>
      <p:grpSp>
        <p:nvGrpSpPr>
          <p:cNvPr id="6" name="Group 5">
            <a:extLst>
              <a:ext uri="{FF2B5EF4-FFF2-40B4-BE49-F238E27FC236}">
                <a16:creationId xmlns:a16="http://schemas.microsoft.com/office/drawing/2014/main" id="{BB3FE186-53D2-6C46-B84F-31EDDE749232}"/>
              </a:ext>
            </a:extLst>
          </p:cNvPr>
          <p:cNvGrpSpPr/>
          <p:nvPr/>
        </p:nvGrpSpPr>
        <p:grpSpPr>
          <a:xfrm>
            <a:off x="0" y="6413499"/>
            <a:ext cx="12192000" cy="444501"/>
            <a:chOff x="0" y="6413500"/>
            <a:chExt cx="12192000" cy="444501"/>
          </a:xfrm>
        </p:grpSpPr>
        <p:pic>
          <p:nvPicPr>
            <p:cNvPr id="1025" name="Picture 1" descr="page2image35716336">
              <a:extLst>
                <a:ext uri="{FF2B5EF4-FFF2-40B4-BE49-F238E27FC236}">
                  <a16:creationId xmlns:a16="http://schemas.microsoft.com/office/drawing/2014/main" id="{7D89E10F-53B6-A04B-A9ED-0E93E0BBF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6C3FA1C-4DD7-9441-8ECB-4636B90083A6}"/>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41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892558" y="304797"/>
            <a:ext cx="10342179" cy="6894195"/>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Objective</a:t>
            </a:r>
            <a:endParaRPr lang="en-US" sz="1600" b="1" dirty="0">
              <a:solidFill>
                <a:srgbClr val="C00000"/>
              </a:solidFill>
              <a:latin typeface="Times" pitchFamily="2" charset="0"/>
              <a:cs typeface="Arial" panose="020B0604020202020204" pitchFamily="34" charset="0"/>
            </a:endParaRP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Electricity demand forecasting is an essential tool for energy management, maintenance scheduling and investment decisions in the energy markets.</a:t>
            </a: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Electricity demand for a region depends on economic variables – oil prices, stock prices, exchange rates; demographic circumstances – holidays, population and most importantly climatic conditions – temperatures, humidity etc.</a:t>
            </a: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In this project we want to measure how daily temperatures affect electricity demand for a region. We will also investigate how accurately temperature can be use to forecast the demand in mid-term (8 weeks/2 months)</a:t>
            </a:r>
          </a:p>
          <a:p>
            <a:pPr marL="285750" indent="-285750" algn="just">
              <a:buFont typeface="Arial" panose="020B0604020202020204" pitchFamily="34" charset="0"/>
              <a:buChar char="•"/>
            </a:pPr>
            <a:endParaRPr lang="en-US" sz="1600" dirty="0">
              <a:latin typeface="Times" pitchFamily="2" charset="0"/>
              <a:cs typeface="Arial" panose="020B0604020202020204" pitchFamily="34" charset="0"/>
            </a:endParaRPr>
          </a:p>
          <a:p>
            <a:pPr algn="just"/>
            <a:endParaRPr lang="en-US"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Data</a:t>
            </a: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The data is for operational electricity demand for Victoria, Australia. Operational demand is the demand met by local scheduled generating units, semi-scheduled generating units, and non-scheduled intermittent generating units of aggregate capacity larger than 30 MW, and by generation imports to the region. </a:t>
            </a: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There are 2 measures – </a:t>
            </a:r>
          </a:p>
          <a:p>
            <a:pPr marL="285750" indent="-285750" algn="just">
              <a:buFont typeface="Arial" panose="020B0604020202020204" pitchFamily="34" charset="0"/>
              <a:buChar char="•"/>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The data has 365 timepoints for each day in the year 2014</a:t>
            </a:r>
          </a:p>
          <a:p>
            <a:pPr marL="285750" indent="-285750" algn="just">
              <a:buFont typeface="Arial" panose="020B0604020202020204" pitchFamily="34" charset="0"/>
              <a:buChar char="•"/>
            </a:pPr>
            <a:r>
              <a:rPr lang="en-US" sz="1600" dirty="0">
                <a:latin typeface="Times" pitchFamily="2" charset="0"/>
                <a:cs typeface="Arial" panose="020B0604020202020204" pitchFamily="34" charset="0"/>
              </a:rPr>
              <a:t>‘Demand’ is the criterion of interest and ‘Temperature’ is the predictor variable.</a:t>
            </a:r>
          </a:p>
          <a:p>
            <a:pPr algn="just"/>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1E1F9356-98CD-BF45-B85D-3D3E8E5A1382}"/>
              </a:ext>
            </a:extLst>
          </p:cNvPr>
          <p:cNvGraphicFramePr>
            <a:graphicFrameLocks noGrp="1"/>
          </p:cNvGraphicFramePr>
          <p:nvPr>
            <p:extLst>
              <p:ext uri="{D42A27DB-BD31-4B8C-83A1-F6EECF244321}">
                <p14:modId xmlns:p14="http://schemas.microsoft.com/office/powerpoint/2010/main" val="972296870"/>
              </p:ext>
            </p:extLst>
          </p:nvPr>
        </p:nvGraphicFramePr>
        <p:xfrm>
          <a:off x="1914525" y="4253376"/>
          <a:ext cx="8739188" cy="670560"/>
        </p:xfrm>
        <a:graphic>
          <a:graphicData uri="http://schemas.openxmlformats.org/drawingml/2006/table">
            <a:tbl>
              <a:tblPr/>
              <a:tblGrid>
                <a:gridCol w="1658992">
                  <a:extLst>
                    <a:ext uri="{9D8B030D-6E8A-4147-A177-3AD203B41FA5}">
                      <a16:colId xmlns:a16="http://schemas.microsoft.com/office/drawing/2014/main" val="1231132384"/>
                    </a:ext>
                  </a:extLst>
                </a:gridCol>
                <a:gridCol w="7080196">
                  <a:extLst>
                    <a:ext uri="{9D8B030D-6E8A-4147-A177-3AD203B41FA5}">
                      <a16:colId xmlns:a16="http://schemas.microsoft.com/office/drawing/2014/main" val="2968643336"/>
                    </a:ext>
                  </a:extLst>
                </a:gridCol>
              </a:tblGrid>
              <a:tr h="0">
                <a:tc>
                  <a:txBody>
                    <a:bodyPr/>
                    <a:lstStyle/>
                    <a:p>
                      <a:pPr algn="l"/>
                      <a:r>
                        <a:rPr lang="en-US" sz="1600" dirty="0">
                          <a:effectLst/>
                          <a:latin typeface="Times" pitchFamily="2" charset="0"/>
                        </a:rPr>
                        <a:t>Demand:</a:t>
                      </a:r>
                    </a:p>
                  </a:txBody>
                  <a:tcPr anchor="ctr">
                    <a:lnL>
                      <a:noFill/>
                    </a:lnL>
                    <a:lnR>
                      <a:noFill/>
                    </a:lnR>
                    <a:lnT>
                      <a:noFill/>
                    </a:lnT>
                    <a:lnB>
                      <a:noFill/>
                    </a:lnB>
                    <a:noFill/>
                  </a:tcPr>
                </a:tc>
                <a:tc>
                  <a:txBody>
                    <a:bodyPr/>
                    <a:lstStyle/>
                    <a:p>
                      <a:pPr algn="l"/>
                      <a:r>
                        <a:rPr lang="en-US" sz="1600" dirty="0">
                          <a:effectLst/>
                          <a:latin typeface="Times" pitchFamily="2" charset="0"/>
                        </a:rPr>
                        <a:t>Total electricity demand in GW for Victoria, Australia, every day during 2014.</a:t>
                      </a:r>
                    </a:p>
                  </a:txBody>
                  <a:tcPr anchor="ctr">
                    <a:lnL>
                      <a:noFill/>
                    </a:lnL>
                    <a:lnR>
                      <a:noFill/>
                    </a:lnR>
                    <a:lnT>
                      <a:noFill/>
                    </a:lnT>
                    <a:lnB>
                      <a:noFill/>
                    </a:lnB>
                    <a:noFill/>
                  </a:tcPr>
                </a:tc>
                <a:extLst>
                  <a:ext uri="{0D108BD9-81ED-4DB2-BD59-A6C34878D82A}">
                    <a16:rowId xmlns:a16="http://schemas.microsoft.com/office/drawing/2014/main" val="3065202124"/>
                  </a:ext>
                </a:extLst>
              </a:tr>
              <a:tr h="0">
                <a:tc>
                  <a:txBody>
                    <a:bodyPr/>
                    <a:lstStyle/>
                    <a:p>
                      <a:pPr algn="l"/>
                      <a:r>
                        <a:rPr lang="en-US" sz="1600" dirty="0">
                          <a:effectLst/>
                          <a:latin typeface="Times" pitchFamily="2" charset="0"/>
                        </a:rPr>
                        <a:t>Temperature:</a:t>
                      </a:r>
                    </a:p>
                  </a:txBody>
                  <a:tcPr anchor="ctr">
                    <a:lnL>
                      <a:noFill/>
                    </a:lnL>
                    <a:lnR>
                      <a:noFill/>
                    </a:lnR>
                    <a:lnT>
                      <a:noFill/>
                    </a:lnT>
                    <a:lnB>
                      <a:noFill/>
                    </a:lnB>
                    <a:noFill/>
                  </a:tcPr>
                </a:tc>
                <a:tc>
                  <a:txBody>
                    <a:bodyPr/>
                    <a:lstStyle/>
                    <a:p>
                      <a:pPr algn="l"/>
                      <a:r>
                        <a:rPr lang="en-US" sz="1600" dirty="0">
                          <a:effectLst/>
                          <a:latin typeface="Times" pitchFamily="2" charset="0"/>
                        </a:rPr>
                        <a:t>maximum daily temperatures for Melbourne</a:t>
                      </a:r>
                    </a:p>
                  </a:txBody>
                  <a:tcPr anchor="ctr">
                    <a:lnL>
                      <a:noFill/>
                    </a:lnL>
                    <a:lnR>
                      <a:noFill/>
                    </a:lnR>
                    <a:lnT>
                      <a:noFill/>
                    </a:lnT>
                    <a:lnB>
                      <a:noFill/>
                    </a:lnB>
                    <a:noFill/>
                  </a:tcPr>
                </a:tc>
                <a:extLst>
                  <a:ext uri="{0D108BD9-81ED-4DB2-BD59-A6C34878D82A}">
                    <a16:rowId xmlns:a16="http://schemas.microsoft.com/office/drawing/2014/main" val="3201943348"/>
                  </a:ext>
                </a:extLst>
              </a:tr>
            </a:tbl>
          </a:graphicData>
        </a:graphic>
      </p:graphicFrame>
    </p:spTree>
    <p:extLst>
      <p:ext uri="{BB962C8B-B14F-4D97-AF65-F5344CB8AC3E}">
        <p14:creationId xmlns:p14="http://schemas.microsoft.com/office/powerpoint/2010/main" val="3559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804680" y="-98491"/>
            <a:ext cx="8483999" cy="5972175"/>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Data Analysis – Time Domain and Frequency Domain</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Font typeface="Arial" panose="020B0604020202020204" pitchFamily="34" charset="0"/>
              <a:buChar char="•"/>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01497A5-F2A2-6848-9F7E-391D6B7E1D29}"/>
              </a:ext>
            </a:extLst>
          </p:cNvPr>
          <p:cNvPicPr>
            <a:picLocks noChangeAspect="1"/>
          </p:cNvPicPr>
          <p:nvPr/>
        </p:nvPicPr>
        <p:blipFill>
          <a:blip r:embed="rId4"/>
          <a:stretch>
            <a:fillRect/>
          </a:stretch>
        </p:blipFill>
        <p:spPr>
          <a:xfrm>
            <a:off x="471478" y="613746"/>
            <a:ext cx="4113443" cy="2586817"/>
          </a:xfrm>
          <a:prstGeom prst="rect">
            <a:avLst/>
          </a:prstGeom>
        </p:spPr>
      </p:pic>
      <p:pic>
        <p:nvPicPr>
          <p:cNvPr id="8" name="Picture 7">
            <a:extLst>
              <a:ext uri="{FF2B5EF4-FFF2-40B4-BE49-F238E27FC236}">
                <a16:creationId xmlns:a16="http://schemas.microsoft.com/office/drawing/2014/main" id="{41D88569-4C64-C74A-87A8-F1472849322A}"/>
              </a:ext>
            </a:extLst>
          </p:cNvPr>
          <p:cNvPicPr>
            <a:picLocks noChangeAspect="1"/>
          </p:cNvPicPr>
          <p:nvPr/>
        </p:nvPicPr>
        <p:blipFill>
          <a:blip r:embed="rId5"/>
          <a:stretch>
            <a:fillRect/>
          </a:stretch>
        </p:blipFill>
        <p:spPr>
          <a:xfrm>
            <a:off x="4443128" y="613746"/>
            <a:ext cx="4139564" cy="2586817"/>
          </a:xfrm>
          <a:prstGeom prst="rect">
            <a:avLst/>
          </a:prstGeom>
        </p:spPr>
      </p:pic>
      <p:pic>
        <p:nvPicPr>
          <p:cNvPr id="9" name="Picture 8">
            <a:extLst>
              <a:ext uri="{FF2B5EF4-FFF2-40B4-BE49-F238E27FC236}">
                <a16:creationId xmlns:a16="http://schemas.microsoft.com/office/drawing/2014/main" id="{4A8F5256-5DA3-0947-9087-2EB34D0D99DC}"/>
              </a:ext>
            </a:extLst>
          </p:cNvPr>
          <p:cNvPicPr>
            <a:picLocks noChangeAspect="1"/>
          </p:cNvPicPr>
          <p:nvPr/>
        </p:nvPicPr>
        <p:blipFill>
          <a:blip r:embed="rId6"/>
          <a:stretch>
            <a:fillRect/>
          </a:stretch>
        </p:blipFill>
        <p:spPr>
          <a:xfrm>
            <a:off x="470686" y="3619365"/>
            <a:ext cx="4114235" cy="2539071"/>
          </a:xfrm>
          <a:prstGeom prst="rect">
            <a:avLst/>
          </a:prstGeom>
        </p:spPr>
      </p:pic>
      <p:pic>
        <p:nvPicPr>
          <p:cNvPr id="10" name="Picture 9">
            <a:extLst>
              <a:ext uri="{FF2B5EF4-FFF2-40B4-BE49-F238E27FC236}">
                <a16:creationId xmlns:a16="http://schemas.microsoft.com/office/drawing/2014/main" id="{861C51AB-C404-C44F-9D83-01D444FD3BEE}"/>
              </a:ext>
            </a:extLst>
          </p:cNvPr>
          <p:cNvPicPr>
            <a:picLocks noChangeAspect="1"/>
          </p:cNvPicPr>
          <p:nvPr/>
        </p:nvPicPr>
        <p:blipFill>
          <a:blip r:embed="rId7"/>
          <a:stretch>
            <a:fillRect/>
          </a:stretch>
        </p:blipFill>
        <p:spPr>
          <a:xfrm>
            <a:off x="4468457" y="3619365"/>
            <a:ext cx="4114235" cy="2539071"/>
          </a:xfrm>
          <a:prstGeom prst="rect">
            <a:avLst/>
          </a:prstGeom>
        </p:spPr>
      </p:pic>
      <p:sp>
        <p:nvSpPr>
          <p:cNvPr id="11" name="TextBox 10">
            <a:extLst>
              <a:ext uri="{FF2B5EF4-FFF2-40B4-BE49-F238E27FC236}">
                <a16:creationId xmlns:a16="http://schemas.microsoft.com/office/drawing/2014/main" id="{23A74BE3-A46B-D541-878E-7E9ADC121644}"/>
              </a:ext>
            </a:extLst>
          </p:cNvPr>
          <p:cNvSpPr txBox="1"/>
          <p:nvPr/>
        </p:nvSpPr>
        <p:spPr>
          <a:xfrm>
            <a:off x="8645753" y="1217556"/>
            <a:ext cx="3241446" cy="1015663"/>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Since both series have a quadratic trend and cyclic components we will de-trend both series using regression and then investigate the noise (residuals) using auto-correlation and spectral analysis</a:t>
            </a:r>
          </a:p>
        </p:txBody>
      </p:sp>
      <p:sp>
        <p:nvSpPr>
          <p:cNvPr id="13" name="TextBox 12">
            <a:extLst>
              <a:ext uri="{FF2B5EF4-FFF2-40B4-BE49-F238E27FC236}">
                <a16:creationId xmlns:a16="http://schemas.microsoft.com/office/drawing/2014/main" id="{5B825FDA-7960-9846-9FAC-E9CBCECBA14E}"/>
              </a:ext>
            </a:extLst>
          </p:cNvPr>
          <p:cNvSpPr txBox="1"/>
          <p:nvPr/>
        </p:nvSpPr>
        <p:spPr>
          <a:xfrm>
            <a:off x="8645752" y="3975898"/>
            <a:ext cx="3241446" cy="1569660"/>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We can see that both 'Demand' and 'Temperature' have systematic cycles. For Demand we have spikes at f1 = .1428571 and f2 = .2857143 denoting some periodicity every 7 days and 3.5 days respectively; and for Temperature at f3 = .1706667 denoting some periodicity every 6 days. So we will try to remove these using regression by fitting sinusoids at these frequencies.</a:t>
            </a:r>
          </a:p>
        </p:txBody>
      </p:sp>
      <p:sp>
        <p:nvSpPr>
          <p:cNvPr id="14" name="TextBox 13">
            <a:extLst>
              <a:ext uri="{FF2B5EF4-FFF2-40B4-BE49-F238E27FC236}">
                <a16:creationId xmlns:a16="http://schemas.microsoft.com/office/drawing/2014/main" id="{C4F360C3-4D75-1144-9C1A-0CBD60CD1ACE}"/>
              </a:ext>
            </a:extLst>
          </p:cNvPr>
          <p:cNvSpPr txBox="1"/>
          <p:nvPr/>
        </p:nvSpPr>
        <p:spPr>
          <a:xfrm>
            <a:off x="3314106" y="6089173"/>
            <a:ext cx="3058119" cy="261610"/>
          </a:xfrm>
          <a:prstGeom prst="rect">
            <a:avLst/>
          </a:prstGeom>
          <a:noFill/>
        </p:spPr>
        <p:txBody>
          <a:bodyPr wrap="square" rtlCol="0">
            <a:spAutoFit/>
          </a:bodyPr>
          <a:lstStyle/>
          <a:p>
            <a:r>
              <a:rPr lang="en-US" sz="1100" b="1" dirty="0">
                <a:solidFill>
                  <a:srgbClr val="C00000"/>
                </a:solidFill>
                <a:latin typeface="Times" pitchFamily="2" charset="0"/>
              </a:rPr>
              <a:t>Fig. 2 - Periodogram for each measure</a:t>
            </a:r>
          </a:p>
        </p:txBody>
      </p:sp>
      <p:sp>
        <p:nvSpPr>
          <p:cNvPr id="15" name="TextBox 14">
            <a:extLst>
              <a:ext uri="{FF2B5EF4-FFF2-40B4-BE49-F238E27FC236}">
                <a16:creationId xmlns:a16="http://schemas.microsoft.com/office/drawing/2014/main" id="{6FE3E04A-06C3-5449-A2C0-98B555AD31BF}"/>
              </a:ext>
            </a:extLst>
          </p:cNvPr>
          <p:cNvSpPr txBox="1"/>
          <p:nvPr/>
        </p:nvSpPr>
        <p:spPr>
          <a:xfrm>
            <a:off x="2524415" y="3097813"/>
            <a:ext cx="5395057" cy="261610"/>
          </a:xfrm>
          <a:prstGeom prst="rect">
            <a:avLst/>
          </a:prstGeom>
          <a:noFill/>
        </p:spPr>
        <p:txBody>
          <a:bodyPr wrap="square" rtlCol="0">
            <a:spAutoFit/>
          </a:bodyPr>
          <a:lstStyle/>
          <a:p>
            <a:r>
              <a:rPr lang="en-US" sz="1100" b="1" dirty="0">
                <a:solidFill>
                  <a:srgbClr val="C00000"/>
                </a:solidFill>
                <a:latin typeface="Times" pitchFamily="2" charset="0"/>
              </a:rPr>
              <a:t>Fig. 1 -  Daily Demand and Max Temperatures for 365 days in 2014</a:t>
            </a:r>
          </a:p>
        </p:txBody>
      </p:sp>
    </p:spTree>
    <p:extLst>
      <p:ext uri="{BB962C8B-B14F-4D97-AF65-F5344CB8AC3E}">
        <p14:creationId xmlns:p14="http://schemas.microsoft.com/office/powerpoint/2010/main" val="297765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804679" y="-91940"/>
            <a:ext cx="8483999" cy="5972175"/>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Data Analysis – Autocorrelation and Spectral Density</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Font typeface="Arial" panose="020B0604020202020204" pitchFamily="34" charset="0"/>
              <a:buChar char="•"/>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8472489" y="1133476"/>
            <a:ext cx="3414710" cy="1200329"/>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Here we have the autocorrelation of residuals for both measures after de-trending. We used order 6 and 4 polynomials to trend demand and temperature resp. Further we used sinusoids to remove the systematic cycles. It looks like Demand is an AR(2) process while Temperature is MA(1) process</a:t>
            </a:r>
          </a:p>
        </p:txBody>
      </p:sp>
      <p:sp>
        <p:nvSpPr>
          <p:cNvPr id="13" name="TextBox 12">
            <a:extLst>
              <a:ext uri="{FF2B5EF4-FFF2-40B4-BE49-F238E27FC236}">
                <a16:creationId xmlns:a16="http://schemas.microsoft.com/office/drawing/2014/main" id="{5B825FDA-7960-9846-9FAC-E9CBCECBA14E}"/>
              </a:ext>
            </a:extLst>
          </p:cNvPr>
          <p:cNvSpPr txBox="1"/>
          <p:nvPr/>
        </p:nvSpPr>
        <p:spPr>
          <a:xfrm>
            <a:off x="8458200" y="4238865"/>
            <a:ext cx="3428999" cy="1015663"/>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The spectral density for Temperature has a cosine shape which means it is MA processes. Although spectral density for Demand has a cosine shape, we saw above that it is an AR process. Therefore, Demand is probably an ARMA process</a:t>
            </a:r>
          </a:p>
        </p:txBody>
      </p:sp>
      <p:sp>
        <p:nvSpPr>
          <p:cNvPr id="14" name="TextBox 13">
            <a:extLst>
              <a:ext uri="{FF2B5EF4-FFF2-40B4-BE49-F238E27FC236}">
                <a16:creationId xmlns:a16="http://schemas.microsoft.com/office/drawing/2014/main" id="{C4F360C3-4D75-1144-9C1A-0CBD60CD1ACE}"/>
              </a:ext>
            </a:extLst>
          </p:cNvPr>
          <p:cNvSpPr txBox="1"/>
          <p:nvPr/>
        </p:nvSpPr>
        <p:spPr>
          <a:xfrm>
            <a:off x="2822450" y="6102875"/>
            <a:ext cx="3734328" cy="261610"/>
          </a:xfrm>
          <a:prstGeom prst="rect">
            <a:avLst/>
          </a:prstGeom>
          <a:noFill/>
        </p:spPr>
        <p:txBody>
          <a:bodyPr wrap="square" rtlCol="0">
            <a:spAutoFit/>
          </a:bodyPr>
          <a:lstStyle/>
          <a:p>
            <a:r>
              <a:rPr lang="en-US" sz="1100" b="1" dirty="0">
                <a:solidFill>
                  <a:srgbClr val="C00000"/>
                </a:solidFill>
                <a:latin typeface="Times" pitchFamily="2" charset="0"/>
              </a:rPr>
              <a:t>Fig. 4 - Spectral Density of residuals for each measure</a:t>
            </a:r>
          </a:p>
        </p:txBody>
      </p:sp>
      <p:pic>
        <p:nvPicPr>
          <p:cNvPr id="2" name="Picture 1">
            <a:extLst>
              <a:ext uri="{FF2B5EF4-FFF2-40B4-BE49-F238E27FC236}">
                <a16:creationId xmlns:a16="http://schemas.microsoft.com/office/drawing/2014/main" id="{63139CB8-BA0A-1641-8219-495F95E8660A}"/>
              </a:ext>
            </a:extLst>
          </p:cNvPr>
          <p:cNvPicPr>
            <a:picLocks noChangeAspect="1"/>
          </p:cNvPicPr>
          <p:nvPr/>
        </p:nvPicPr>
        <p:blipFill>
          <a:blip r:embed="rId4"/>
          <a:stretch>
            <a:fillRect/>
          </a:stretch>
        </p:blipFill>
        <p:spPr>
          <a:xfrm>
            <a:off x="722309" y="685799"/>
            <a:ext cx="3706813" cy="2287633"/>
          </a:xfrm>
          <a:prstGeom prst="rect">
            <a:avLst/>
          </a:prstGeom>
        </p:spPr>
      </p:pic>
      <p:pic>
        <p:nvPicPr>
          <p:cNvPr id="12" name="Picture 11">
            <a:extLst>
              <a:ext uri="{FF2B5EF4-FFF2-40B4-BE49-F238E27FC236}">
                <a16:creationId xmlns:a16="http://schemas.microsoft.com/office/drawing/2014/main" id="{2F88298A-057C-414F-A8D4-BB273A7A435D}"/>
              </a:ext>
            </a:extLst>
          </p:cNvPr>
          <p:cNvPicPr>
            <a:picLocks noChangeAspect="1"/>
          </p:cNvPicPr>
          <p:nvPr/>
        </p:nvPicPr>
        <p:blipFill>
          <a:blip r:embed="rId5"/>
          <a:stretch>
            <a:fillRect/>
          </a:stretch>
        </p:blipFill>
        <p:spPr>
          <a:xfrm>
            <a:off x="4531517" y="685799"/>
            <a:ext cx="3734328" cy="2304614"/>
          </a:xfrm>
          <a:prstGeom prst="rect">
            <a:avLst/>
          </a:prstGeom>
        </p:spPr>
      </p:pic>
      <p:sp>
        <p:nvSpPr>
          <p:cNvPr id="16" name="TextBox 15">
            <a:extLst>
              <a:ext uri="{FF2B5EF4-FFF2-40B4-BE49-F238E27FC236}">
                <a16:creationId xmlns:a16="http://schemas.microsoft.com/office/drawing/2014/main" id="{671AA8DD-04D5-E346-A6A0-5E1E984E6D8C}"/>
              </a:ext>
            </a:extLst>
          </p:cNvPr>
          <p:cNvSpPr txBox="1"/>
          <p:nvPr/>
        </p:nvSpPr>
        <p:spPr>
          <a:xfrm>
            <a:off x="2344624" y="626386"/>
            <a:ext cx="1387805" cy="246221"/>
          </a:xfrm>
          <a:prstGeom prst="rect">
            <a:avLst/>
          </a:prstGeom>
          <a:solidFill>
            <a:schemeClr val="bg1"/>
          </a:solidFill>
        </p:spPr>
        <p:txBody>
          <a:bodyPr wrap="square" rtlCol="0">
            <a:spAutoFit/>
          </a:bodyPr>
          <a:lstStyle/>
          <a:p>
            <a:r>
              <a:rPr lang="en-US" sz="1000" b="1" dirty="0">
                <a:latin typeface="Calibri" panose="020F0502020204030204" pitchFamily="34" charset="0"/>
                <a:cs typeface="Calibri" panose="020F0502020204030204" pitchFamily="34" charset="0"/>
              </a:rPr>
              <a:t>Demand</a:t>
            </a:r>
          </a:p>
        </p:txBody>
      </p:sp>
      <p:sp>
        <p:nvSpPr>
          <p:cNvPr id="17" name="TextBox 16">
            <a:extLst>
              <a:ext uri="{FF2B5EF4-FFF2-40B4-BE49-F238E27FC236}">
                <a16:creationId xmlns:a16="http://schemas.microsoft.com/office/drawing/2014/main" id="{E2ADF354-5351-C949-9988-68FFB2F28902}"/>
              </a:ext>
            </a:extLst>
          </p:cNvPr>
          <p:cNvSpPr txBox="1"/>
          <p:nvPr/>
        </p:nvSpPr>
        <p:spPr>
          <a:xfrm>
            <a:off x="6096000" y="621993"/>
            <a:ext cx="1387805" cy="246221"/>
          </a:xfrm>
          <a:prstGeom prst="rect">
            <a:avLst/>
          </a:prstGeom>
          <a:solidFill>
            <a:schemeClr val="bg1"/>
          </a:solidFill>
        </p:spPr>
        <p:txBody>
          <a:bodyPr wrap="square" rtlCol="0">
            <a:spAutoFit/>
          </a:bodyPr>
          <a:lstStyle/>
          <a:p>
            <a:r>
              <a:rPr lang="en-US" sz="1000" b="1" dirty="0">
                <a:latin typeface="Calibri" panose="020F0502020204030204" pitchFamily="34" charset="0"/>
                <a:cs typeface="Calibri" panose="020F0502020204030204" pitchFamily="34" charset="0"/>
              </a:rPr>
              <a:t>Temperature</a:t>
            </a:r>
          </a:p>
        </p:txBody>
      </p:sp>
      <p:pic>
        <p:nvPicPr>
          <p:cNvPr id="18" name="Picture 17">
            <a:extLst>
              <a:ext uri="{FF2B5EF4-FFF2-40B4-BE49-F238E27FC236}">
                <a16:creationId xmlns:a16="http://schemas.microsoft.com/office/drawing/2014/main" id="{4D845F5F-3452-DB46-A8EA-85142D95CF62}"/>
              </a:ext>
            </a:extLst>
          </p:cNvPr>
          <p:cNvPicPr>
            <a:picLocks noChangeAspect="1"/>
          </p:cNvPicPr>
          <p:nvPr/>
        </p:nvPicPr>
        <p:blipFill>
          <a:blip r:embed="rId6"/>
          <a:stretch>
            <a:fillRect/>
          </a:stretch>
        </p:blipFill>
        <p:spPr>
          <a:xfrm>
            <a:off x="722309" y="3757618"/>
            <a:ext cx="3706814" cy="2287633"/>
          </a:xfrm>
          <a:prstGeom prst="rect">
            <a:avLst/>
          </a:prstGeom>
        </p:spPr>
      </p:pic>
      <p:pic>
        <p:nvPicPr>
          <p:cNvPr id="19" name="Picture 18">
            <a:extLst>
              <a:ext uri="{FF2B5EF4-FFF2-40B4-BE49-F238E27FC236}">
                <a16:creationId xmlns:a16="http://schemas.microsoft.com/office/drawing/2014/main" id="{2F7027A1-8408-D64E-A538-93EEC3A429F3}"/>
              </a:ext>
            </a:extLst>
          </p:cNvPr>
          <p:cNvPicPr>
            <a:picLocks noChangeAspect="1"/>
          </p:cNvPicPr>
          <p:nvPr/>
        </p:nvPicPr>
        <p:blipFill>
          <a:blip r:embed="rId7"/>
          <a:stretch>
            <a:fillRect/>
          </a:stretch>
        </p:blipFill>
        <p:spPr>
          <a:xfrm>
            <a:off x="4525012" y="3729697"/>
            <a:ext cx="3734328" cy="2304614"/>
          </a:xfrm>
          <a:prstGeom prst="rect">
            <a:avLst/>
          </a:prstGeom>
        </p:spPr>
      </p:pic>
      <p:sp>
        <p:nvSpPr>
          <p:cNvPr id="20" name="TextBox 19">
            <a:extLst>
              <a:ext uri="{FF2B5EF4-FFF2-40B4-BE49-F238E27FC236}">
                <a16:creationId xmlns:a16="http://schemas.microsoft.com/office/drawing/2014/main" id="{4958A240-F400-D64D-A7CF-0D0B1C5FD26F}"/>
              </a:ext>
            </a:extLst>
          </p:cNvPr>
          <p:cNvSpPr txBox="1"/>
          <p:nvPr/>
        </p:nvSpPr>
        <p:spPr>
          <a:xfrm>
            <a:off x="1844020" y="2894148"/>
            <a:ext cx="6205586" cy="261610"/>
          </a:xfrm>
          <a:prstGeom prst="rect">
            <a:avLst/>
          </a:prstGeom>
          <a:noFill/>
        </p:spPr>
        <p:txBody>
          <a:bodyPr wrap="square" rtlCol="0">
            <a:spAutoFit/>
          </a:bodyPr>
          <a:lstStyle/>
          <a:p>
            <a:r>
              <a:rPr lang="en-US" sz="1100" b="1" dirty="0">
                <a:solidFill>
                  <a:srgbClr val="C00000"/>
                </a:solidFill>
                <a:latin typeface="Times" pitchFamily="2" charset="0"/>
              </a:rPr>
              <a:t>Fig. 3 - Autocorrelation of residuals for each measure after de-trending using regression</a:t>
            </a:r>
          </a:p>
        </p:txBody>
      </p:sp>
    </p:spTree>
    <p:extLst>
      <p:ext uri="{BB962C8B-B14F-4D97-AF65-F5344CB8AC3E}">
        <p14:creationId xmlns:p14="http://schemas.microsoft.com/office/powerpoint/2010/main" val="32930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796158" y="114296"/>
            <a:ext cx="8483999" cy="5972175"/>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Data Analysis – Cross Correlation and Coherence</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Font typeface="Arial" panose="020B0604020202020204" pitchFamily="34" charset="0"/>
              <a:buChar char="•"/>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8472490" y="2615430"/>
            <a:ext cx="3414710" cy="1015663"/>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From the cross-correlation plot we can say both series are leading each other at lag of 1. Also from the squared coherence there seems to be some correlation between the 2 series at f = .17 and f = .32 although the correlation is not that high</a:t>
            </a:r>
          </a:p>
        </p:txBody>
      </p:sp>
      <p:sp>
        <p:nvSpPr>
          <p:cNvPr id="15" name="TextBox 14">
            <a:extLst>
              <a:ext uri="{FF2B5EF4-FFF2-40B4-BE49-F238E27FC236}">
                <a16:creationId xmlns:a16="http://schemas.microsoft.com/office/drawing/2014/main" id="{5E2A6A69-FE30-B946-B1ED-CE85909ED346}"/>
              </a:ext>
            </a:extLst>
          </p:cNvPr>
          <p:cNvSpPr txBox="1"/>
          <p:nvPr/>
        </p:nvSpPr>
        <p:spPr>
          <a:xfrm>
            <a:off x="1964471" y="4381457"/>
            <a:ext cx="4730619" cy="430887"/>
          </a:xfrm>
          <a:prstGeom prst="rect">
            <a:avLst/>
          </a:prstGeom>
          <a:noFill/>
        </p:spPr>
        <p:txBody>
          <a:bodyPr wrap="square" rtlCol="0">
            <a:spAutoFit/>
          </a:bodyPr>
          <a:lstStyle/>
          <a:p>
            <a:r>
              <a:rPr lang="en-US" sz="1100" b="1" dirty="0">
                <a:solidFill>
                  <a:srgbClr val="C00000"/>
                </a:solidFill>
                <a:latin typeface="Times" pitchFamily="2" charset="0"/>
              </a:rPr>
              <a:t>Fig. 5 – Cross-correlation and cross-spectral analysis for each measure after de-trending using regression</a:t>
            </a:r>
          </a:p>
        </p:txBody>
      </p:sp>
      <p:pic>
        <p:nvPicPr>
          <p:cNvPr id="3" name="Picture 2">
            <a:extLst>
              <a:ext uri="{FF2B5EF4-FFF2-40B4-BE49-F238E27FC236}">
                <a16:creationId xmlns:a16="http://schemas.microsoft.com/office/drawing/2014/main" id="{158BC9BD-D49E-B94E-9F8A-682201587727}"/>
              </a:ext>
            </a:extLst>
          </p:cNvPr>
          <p:cNvPicPr>
            <a:picLocks noChangeAspect="1"/>
          </p:cNvPicPr>
          <p:nvPr/>
        </p:nvPicPr>
        <p:blipFill rotWithShape="1">
          <a:blip r:embed="rId4"/>
          <a:srcRect t="5549"/>
          <a:stretch/>
        </p:blipFill>
        <p:spPr>
          <a:xfrm>
            <a:off x="726089" y="2242153"/>
            <a:ext cx="3706811" cy="2160683"/>
          </a:xfrm>
          <a:prstGeom prst="rect">
            <a:avLst/>
          </a:prstGeom>
        </p:spPr>
      </p:pic>
      <p:pic>
        <p:nvPicPr>
          <p:cNvPr id="8" name="Picture 7">
            <a:extLst>
              <a:ext uri="{FF2B5EF4-FFF2-40B4-BE49-F238E27FC236}">
                <a16:creationId xmlns:a16="http://schemas.microsoft.com/office/drawing/2014/main" id="{9C365B8F-D0AB-9746-8E89-87BECAF8068E}"/>
              </a:ext>
            </a:extLst>
          </p:cNvPr>
          <p:cNvPicPr>
            <a:picLocks noChangeAspect="1"/>
          </p:cNvPicPr>
          <p:nvPr/>
        </p:nvPicPr>
        <p:blipFill>
          <a:blip r:embed="rId5"/>
          <a:stretch>
            <a:fillRect/>
          </a:stretch>
        </p:blipFill>
        <p:spPr>
          <a:xfrm>
            <a:off x="4525012" y="2107739"/>
            <a:ext cx="3706809" cy="2287631"/>
          </a:xfrm>
          <a:prstGeom prst="rect">
            <a:avLst/>
          </a:prstGeom>
        </p:spPr>
      </p:pic>
    </p:spTree>
    <p:extLst>
      <p:ext uri="{BB962C8B-B14F-4D97-AF65-F5344CB8AC3E}">
        <p14:creationId xmlns:p14="http://schemas.microsoft.com/office/powerpoint/2010/main" val="623340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764628" y="130699"/>
            <a:ext cx="8483999" cy="5601533"/>
          </a:xfrm>
          <a:prstGeom prst="rect">
            <a:avLst/>
          </a:prstGeom>
          <a:noFill/>
        </p:spPr>
        <p:txBody>
          <a:bodyPr wrap="square" rtlCol="0">
            <a:spAutoFit/>
          </a:bodyPr>
          <a:lstStyle/>
          <a:p>
            <a:pPr algn="just"/>
            <a:endParaRPr lang="en-US" b="1">
              <a:latin typeface="Times" pitchFamily="2" charset="0"/>
              <a:cs typeface="Arial" panose="020B0604020202020204" pitchFamily="34" charset="0"/>
            </a:endParaRPr>
          </a:p>
          <a:p>
            <a:pPr algn="just"/>
            <a:r>
              <a:rPr lang="en-US" b="1">
                <a:solidFill>
                  <a:srgbClr val="C00000"/>
                </a:solidFill>
                <a:latin typeface="Times" pitchFamily="2" charset="0"/>
                <a:cs typeface="Arial" panose="020B0604020202020204" pitchFamily="34" charset="0"/>
              </a:rPr>
              <a:t>Model Estimation and Comparison – Linear Difference Eq. with white noise</a:t>
            </a: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algn="just"/>
            <a:endParaRPr lang="en-US" sz="1600">
              <a:latin typeface="Times" pitchFamily="2" charset="0"/>
              <a:cs typeface="Arial" panose="020B0604020202020204" pitchFamily="34" charset="0"/>
            </a:endParaRPr>
          </a:p>
          <a:p>
            <a:pPr marL="342900" indent="-342900" algn="just">
              <a:buAutoNum type="arabicPeriod"/>
            </a:pPr>
            <a:endParaRPr lang="en-US" sz="1600">
              <a:latin typeface="Times" pitchFamily="2" charset="0"/>
              <a:cs typeface="Arial" panose="020B0604020202020204" pitchFamily="34" charset="0"/>
            </a:endParaRPr>
          </a:p>
          <a:p>
            <a:pPr marL="342900" indent="-342900" algn="just">
              <a:buAutoNum type="arabicPeriod"/>
            </a:pPr>
            <a:endParaRPr lang="en-US" sz="1600">
              <a:latin typeface="Times" pitchFamily="2" charset="0"/>
              <a:cs typeface="Arial" panose="020B0604020202020204" pitchFamily="34" charset="0"/>
            </a:endParaRPr>
          </a:p>
          <a:p>
            <a:pPr marL="342900" indent="-342900" algn="just">
              <a:buAutoNum type="arabicPeriod"/>
            </a:pPr>
            <a:endParaRPr lang="en-US" sz="1600">
              <a:latin typeface="Times" pitchFamily="2" charset="0"/>
              <a:cs typeface="Arial" panose="020B0604020202020204" pitchFamily="34" charset="0"/>
            </a:endParaRPr>
          </a:p>
          <a:p>
            <a:pPr marL="342900" indent="-342900" algn="just">
              <a:buAutoNum type="arabicPeriod"/>
            </a:pPr>
            <a:endParaRPr lang="en-US" sz="160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7729044" y="1199338"/>
            <a:ext cx="3972911" cy="1015663"/>
          </a:xfrm>
          <a:prstGeom prst="rect">
            <a:avLst/>
          </a:prstGeom>
          <a:noFill/>
          <a:ln>
            <a:solidFill>
              <a:srgbClr val="C00000"/>
            </a:solidFill>
            <a:prstDash val="dash"/>
          </a:ln>
        </p:spPr>
        <p:txBody>
          <a:bodyPr wrap="square" rtlCol="0">
            <a:spAutoFit/>
          </a:bodyPr>
          <a:lstStyle/>
          <a:p>
            <a:pPr algn="just"/>
            <a:r>
              <a:rPr lang="en-US" sz="1200">
                <a:latin typeface="Times" pitchFamily="2" charset="0"/>
                <a:cs typeface="Arial" panose="020B0604020202020204" pitchFamily="34" charset="0"/>
              </a:rPr>
              <a:t>Here we have 3 competing difference equation models. The simple model is nested within the complex model and the third model is not nested. y(t) is the criterion and x(t) is the predictor. w(t) is white noise. f</a:t>
            </a:r>
            <a:r>
              <a:rPr lang="en-US" sz="1200" baseline="-25000">
                <a:latin typeface="Times" pitchFamily="2" charset="0"/>
                <a:cs typeface="Arial" panose="020B0604020202020204" pitchFamily="34" charset="0"/>
              </a:rPr>
              <a:t>1</a:t>
            </a:r>
            <a:r>
              <a:rPr lang="en-US" sz="1200">
                <a:latin typeface="Times" pitchFamily="2" charset="0"/>
                <a:cs typeface="Arial" panose="020B0604020202020204" pitchFamily="34" charset="0"/>
              </a:rPr>
              <a:t>, f</a:t>
            </a:r>
            <a:r>
              <a:rPr lang="en-US" sz="1200" baseline="-25000">
                <a:latin typeface="Times" pitchFamily="2" charset="0"/>
                <a:cs typeface="Arial" panose="020B0604020202020204" pitchFamily="34" charset="0"/>
              </a:rPr>
              <a:t>2  </a:t>
            </a:r>
            <a:r>
              <a:rPr lang="en-US" sz="1200">
                <a:latin typeface="Times" pitchFamily="2" charset="0"/>
                <a:cs typeface="Arial" panose="020B0604020202020204" pitchFamily="34" charset="0"/>
              </a:rPr>
              <a:t>are frequencies where y(t) shows systematic cycles in the periodogram.</a:t>
            </a:r>
            <a:endParaRPr lang="en-US" sz="1200" dirty="0">
              <a:latin typeface="Times" pitchFamily="2" charset="0"/>
              <a:cs typeface="Arial" panose="020B0604020202020204" pitchFamily="34" charset="0"/>
            </a:endParaRPr>
          </a:p>
        </p:txBody>
      </p:sp>
      <p:sp>
        <p:nvSpPr>
          <p:cNvPr id="13" name="TextBox 12">
            <a:extLst>
              <a:ext uri="{FF2B5EF4-FFF2-40B4-BE49-F238E27FC236}">
                <a16:creationId xmlns:a16="http://schemas.microsoft.com/office/drawing/2014/main" id="{5B825FDA-7960-9846-9FAC-E9CBCECBA14E}"/>
              </a:ext>
            </a:extLst>
          </p:cNvPr>
          <p:cNvSpPr txBox="1"/>
          <p:nvPr/>
        </p:nvSpPr>
        <p:spPr>
          <a:xfrm>
            <a:off x="8192812" y="4866327"/>
            <a:ext cx="3428999" cy="1384995"/>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rPr>
              <a:t>By looking at the F-test we see that we get a p-value &lt; 0.01 significance level, which means we can reject the Null hypothesis and both models (simple vs. complex) are not same. By looking at the AIC/BIC we can see that the </a:t>
            </a:r>
            <a:r>
              <a:rPr lang="en-US" sz="1200" b="1" dirty="0">
                <a:latin typeface="Times" pitchFamily="2" charset="0"/>
              </a:rPr>
              <a:t>Third Model </a:t>
            </a:r>
            <a:r>
              <a:rPr lang="en-US" sz="1200" dirty="0">
                <a:latin typeface="Times" pitchFamily="2" charset="0"/>
              </a:rPr>
              <a:t>with an adjusted R</a:t>
            </a:r>
            <a:r>
              <a:rPr lang="en-US" sz="1200" baseline="30000" dirty="0">
                <a:latin typeface="Times" pitchFamily="2" charset="0"/>
              </a:rPr>
              <a:t>2</a:t>
            </a:r>
            <a:r>
              <a:rPr lang="en-US" sz="1200" dirty="0">
                <a:latin typeface="Times" pitchFamily="2" charset="0"/>
              </a:rPr>
              <a:t> = 0.798 is best as it has lowest AIC and BIC scores </a:t>
            </a:r>
            <a:endParaRPr lang="en-US" sz="1200" dirty="0">
              <a:latin typeface="Times" pitchFamily="2" charset="0"/>
              <a:cs typeface="Arial" panose="020B0604020202020204" pitchFamily="34" charset="0"/>
            </a:endParaRPr>
          </a:p>
        </p:txBody>
      </p:sp>
      <p:pic>
        <p:nvPicPr>
          <p:cNvPr id="26" name="Picture 25">
            <a:extLst>
              <a:ext uri="{FF2B5EF4-FFF2-40B4-BE49-F238E27FC236}">
                <a16:creationId xmlns:a16="http://schemas.microsoft.com/office/drawing/2014/main" id="{CC36DC8D-E379-574C-82EB-E0643623AB2B}"/>
              </a:ext>
            </a:extLst>
          </p:cNvPr>
          <p:cNvPicPr>
            <a:picLocks noChangeAspect="1"/>
          </p:cNvPicPr>
          <p:nvPr/>
        </p:nvPicPr>
        <p:blipFill>
          <a:blip r:embed="rId4"/>
          <a:stretch>
            <a:fillRect/>
          </a:stretch>
        </p:blipFill>
        <p:spPr>
          <a:xfrm>
            <a:off x="593725" y="888325"/>
            <a:ext cx="6755743" cy="1978637"/>
          </a:xfrm>
          <a:prstGeom prst="rect">
            <a:avLst/>
          </a:prstGeom>
        </p:spPr>
      </p:pic>
      <p:pic>
        <p:nvPicPr>
          <p:cNvPr id="28" name="Picture 27">
            <a:extLst>
              <a:ext uri="{FF2B5EF4-FFF2-40B4-BE49-F238E27FC236}">
                <a16:creationId xmlns:a16="http://schemas.microsoft.com/office/drawing/2014/main" id="{978D909B-59DB-BD4C-8F13-4FE54095678D}"/>
              </a:ext>
            </a:extLst>
          </p:cNvPr>
          <p:cNvPicPr>
            <a:picLocks noChangeAspect="1"/>
          </p:cNvPicPr>
          <p:nvPr/>
        </p:nvPicPr>
        <p:blipFill rotWithShape="1">
          <a:blip r:embed="rId5"/>
          <a:srcRect b="50177"/>
          <a:stretch/>
        </p:blipFill>
        <p:spPr>
          <a:xfrm>
            <a:off x="8442544" y="2521286"/>
            <a:ext cx="3155731" cy="1042839"/>
          </a:xfrm>
          <a:prstGeom prst="rect">
            <a:avLst/>
          </a:prstGeom>
        </p:spPr>
      </p:pic>
      <p:pic>
        <p:nvPicPr>
          <p:cNvPr id="30" name="Picture 29">
            <a:extLst>
              <a:ext uri="{FF2B5EF4-FFF2-40B4-BE49-F238E27FC236}">
                <a16:creationId xmlns:a16="http://schemas.microsoft.com/office/drawing/2014/main" id="{E741EC49-4DA2-1E4B-B722-9B502F29C071}"/>
              </a:ext>
            </a:extLst>
          </p:cNvPr>
          <p:cNvPicPr>
            <a:picLocks noChangeAspect="1"/>
          </p:cNvPicPr>
          <p:nvPr/>
        </p:nvPicPr>
        <p:blipFill>
          <a:blip r:embed="rId6"/>
          <a:stretch>
            <a:fillRect/>
          </a:stretch>
        </p:blipFill>
        <p:spPr>
          <a:xfrm>
            <a:off x="4503716" y="3597850"/>
            <a:ext cx="3525224" cy="2090299"/>
          </a:xfrm>
          <a:prstGeom prst="rect">
            <a:avLst/>
          </a:prstGeom>
        </p:spPr>
      </p:pic>
      <p:pic>
        <p:nvPicPr>
          <p:cNvPr id="31" name="Picture 30">
            <a:extLst>
              <a:ext uri="{FF2B5EF4-FFF2-40B4-BE49-F238E27FC236}">
                <a16:creationId xmlns:a16="http://schemas.microsoft.com/office/drawing/2014/main" id="{F9BE1CC8-F120-B540-81F1-48E23C2725EC}"/>
              </a:ext>
            </a:extLst>
          </p:cNvPr>
          <p:cNvPicPr>
            <a:picLocks noChangeAspect="1"/>
          </p:cNvPicPr>
          <p:nvPr/>
        </p:nvPicPr>
        <p:blipFill rotWithShape="1">
          <a:blip r:embed="rId5"/>
          <a:srcRect t="50178"/>
          <a:stretch/>
        </p:blipFill>
        <p:spPr>
          <a:xfrm>
            <a:off x="8466080" y="3693806"/>
            <a:ext cx="3155731" cy="1042839"/>
          </a:xfrm>
          <a:prstGeom prst="rect">
            <a:avLst/>
          </a:prstGeom>
        </p:spPr>
      </p:pic>
      <p:pic>
        <p:nvPicPr>
          <p:cNvPr id="35" name="Picture 34">
            <a:extLst>
              <a:ext uri="{FF2B5EF4-FFF2-40B4-BE49-F238E27FC236}">
                <a16:creationId xmlns:a16="http://schemas.microsoft.com/office/drawing/2014/main" id="{F5F1D7E1-26E7-B346-B7B1-BD2AAAEF324C}"/>
              </a:ext>
            </a:extLst>
          </p:cNvPr>
          <p:cNvPicPr>
            <a:picLocks noChangeAspect="1"/>
          </p:cNvPicPr>
          <p:nvPr/>
        </p:nvPicPr>
        <p:blipFill>
          <a:blip r:embed="rId7"/>
          <a:stretch>
            <a:fillRect/>
          </a:stretch>
        </p:blipFill>
        <p:spPr>
          <a:xfrm>
            <a:off x="764628" y="3042705"/>
            <a:ext cx="3605435" cy="3149435"/>
          </a:xfrm>
          <a:prstGeom prst="rect">
            <a:avLst/>
          </a:prstGeom>
        </p:spPr>
      </p:pic>
    </p:spTree>
    <p:extLst>
      <p:ext uri="{BB962C8B-B14F-4D97-AF65-F5344CB8AC3E}">
        <p14:creationId xmlns:p14="http://schemas.microsoft.com/office/powerpoint/2010/main" val="397384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764628" y="130699"/>
            <a:ext cx="8483999" cy="5601533"/>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Model Estimation and Comparison – ARMAX</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779499" y="3886293"/>
            <a:ext cx="6525610" cy="646331"/>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Here we have 5 competing ARMAX models of varying complexity in terms of autoregressive and moving average components. y(t) is the criterion and x(t) is the predictor. w(t) is white noise. f</a:t>
            </a:r>
            <a:r>
              <a:rPr lang="en-US" sz="1200" baseline="-25000" dirty="0">
                <a:latin typeface="Times" pitchFamily="2" charset="0"/>
                <a:cs typeface="Arial" panose="020B0604020202020204" pitchFamily="34" charset="0"/>
              </a:rPr>
              <a:t>1</a:t>
            </a:r>
            <a:r>
              <a:rPr lang="en-US" sz="1200" dirty="0">
                <a:latin typeface="Times" pitchFamily="2" charset="0"/>
                <a:cs typeface="Arial" panose="020B0604020202020204" pitchFamily="34" charset="0"/>
              </a:rPr>
              <a:t>, f</a:t>
            </a:r>
            <a:r>
              <a:rPr lang="en-US" sz="1200" baseline="-25000" dirty="0">
                <a:latin typeface="Times" pitchFamily="2" charset="0"/>
                <a:cs typeface="Arial" panose="020B0604020202020204" pitchFamily="34" charset="0"/>
              </a:rPr>
              <a:t>2</a:t>
            </a:r>
            <a:r>
              <a:rPr lang="en-US" sz="1200" dirty="0">
                <a:latin typeface="Times" pitchFamily="2" charset="0"/>
                <a:cs typeface="Arial" panose="020B0604020202020204" pitchFamily="34" charset="0"/>
              </a:rPr>
              <a:t> are frequencies where y(t) shows systematic cycles in the periodogram (Fig. 2).</a:t>
            </a:r>
          </a:p>
        </p:txBody>
      </p:sp>
      <p:sp>
        <p:nvSpPr>
          <p:cNvPr id="13" name="TextBox 12">
            <a:extLst>
              <a:ext uri="{FF2B5EF4-FFF2-40B4-BE49-F238E27FC236}">
                <a16:creationId xmlns:a16="http://schemas.microsoft.com/office/drawing/2014/main" id="{5B825FDA-7960-9846-9FAC-E9CBCECBA14E}"/>
              </a:ext>
            </a:extLst>
          </p:cNvPr>
          <p:cNvSpPr txBox="1"/>
          <p:nvPr/>
        </p:nvSpPr>
        <p:spPr>
          <a:xfrm>
            <a:off x="8458201" y="4995108"/>
            <a:ext cx="3428999" cy="830997"/>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Since the models are not nested we can use AIC and BIC to compare and choose the best model. We can see </a:t>
            </a:r>
            <a:r>
              <a:rPr lang="en-US" sz="1200" b="1" dirty="0">
                <a:latin typeface="Times" pitchFamily="2" charset="0"/>
                <a:cs typeface="Arial" panose="020B0604020202020204" pitchFamily="34" charset="0"/>
              </a:rPr>
              <a:t>Model 5 </a:t>
            </a:r>
            <a:r>
              <a:rPr lang="en-US" sz="1200" dirty="0">
                <a:latin typeface="Times" pitchFamily="2" charset="0"/>
                <a:cs typeface="Arial" panose="020B0604020202020204" pitchFamily="34" charset="0"/>
              </a:rPr>
              <a:t>has lowest AIC and BIC scores, and therefore is our </a:t>
            </a:r>
            <a:r>
              <a:rPr lang="en-US" sz="1200" b="1" dirty="0">
                <a:latin typeface="Times" pitchFamily="2" charset="0"/>
                <a:cs typeface="Arial" panose="020B0604020202020204" pitchFamily="34" charset="0"/>
              </a:rPr>
              <a:t>champion model</a:t>
            </a:r>
            <a:r>
              <a:rPr lang="en-US" sz="1200" dirty="0">
                <a:latin typeface="Times" pitchFamily="2" charset="0"/>
                <a:cs typeface="Arial" panose="020B0604020202020204" pitchFamily="34" charset="0"/>
              </a:rPr>
              <a:t>.</a:t>
            </a:r>
          </a:p>
        </p:txBody>
      </p:sp>
      <p:pic>
        <p:nvPicPr>
          <p:cNvPr id="9" name="Picture 8">
            <a:extLst>
              <a:ext uri="{FF2B5EF4-FFF2-40B4-BE49-F238E27FC236}">
                <a16:creationId xmlns:a16="http://schemas.microsoft.com/office/drawing/2014/main" id="{AFA41AFB-8B9F-4743-ADDA-6D870358FC0E}"/>
              </a:ext>
            </a:extLst>
          </p:cNvPr>
          <p:cNvPicPr>
            <a:picLocks noChangeAspect="1"/>
          </p:cNvPicPr>
          <p:nvPr/>
        </p:nvPicPr>
        <p:blipFill rotWithShape="1">
          <a:blip r:embed="rId4"/>
          <a:srcRect b="38592"/>
          <a:stretch/>
        </p:blipFill>
        <p:spPr>
          <a:xfrm>
            <a:off x="613967" y="881040"/>
            <a:ext cx="5792632" cy="1728890"/>
          </a:xfrm>
          <a:prstGeom prst="rect">
            <a:avLst/>
          </a:prstGeom>
        </p:spPr>
      </p:pic>
      <p:pic>
        <p:nvPicPr>
          <p:cNvPr id="21" name="Picture 20">
            <a:extLst>
              <a:ext uri="{FF2B5EF4-FFF2-40B4-BE49-F238E27FC236}">
                <a16:creationId xmlns:a16="http://schemas.microsoft.com/office/drawing/2014/main" id="{1FF5E729-527A-4748-B615-34B502FEC049}"/>
              </a:ext>
            </a:extLst>
          </p:cNvPr>
          <p:cNvPicPr>
            <a:picLocks noChangeAspect="1"/>
          </p:cNvPicPr>
          <p:nvPr/>
        </p:nvPicPr>
        <p:blipFill rotWithShape="1">
          <a:blip r:embed="rId5"/>
          <a:srcRect b="50069"/>
          <a:stretch/>
        </p:blipFill>
        <p:spPr>
          <a:xfrm>
            <a:off x="722945" y="4726472"/>
            <a:ext cx="3620455" cy="1411367"/>
          </a:xfrm>
          <a:prstGeom prst="rect">
            <a:avLst/>
          </a:prstGeom>
        </p:spPr>
      </p:pic>
      <p:pic>
        <p:nvPicPr>
          <p:cNvPr id="22" name="Picture 21">
            <a:extLst>
              <a:ext uri="{FF2B5EF4-FFF2-40B4-BE49-F238E27FC236}">
                <a16:creationId xmlns:a16="http://schemas.microsoft.com/office/drawing/2014/main" id="{A0E8C823-B2D0-E242-9DC3-3EC3C317FD4A}"/>
              </a:ext>
            </a:extLst>
          </p:cNvPr>
          <p:cNvPicPr>
            <a:picLocks noChangeAspect="1"/>
          </p:cNvPicPr>
          <p:nvPr/>
        </p:nvPicPr>
        <p:blipFill rotWithShape="1">
          <a:blip r:embed="rId5"/>
          <a:srcRect t="50538"/>
          <a:stretch/>
        </p:blipFill>
        <p:spPr>
          <a:xfrm>
            <a:off x="4548358" y="4775137"/>
            <a:ext cx="3620455" cy="1398119"/>
          </a:xfrm>
          <a:prstGeom prst="rect">
            <a:avLst/>
          </a:prstGeom>
        </p:spPr>
      </p:pic>
      <p:pic>
        <p:nvPicPr>
          <p:cNvPr id="23" name="Picture 22">
            <a:extLst>
              <a:ext uri="{FF2B5EF4-FFF2-40B4-BE49-F238E27FC236}">
                <a16:creationId xmlns:a16="http://schemas.microsoft.com/office/drawing/2014/main" id="{2E830B14-B8BA-EA44-99C3-5522AB5E9606}"/>
              </a:ext>
            </a:extLst>
          </p:cNvPr>
          <p:cNvPicPr>
            <a:picLocks noChangeAspect="1"/>
          </p:cNvPicPr>
          <p:nvPr/>
        </p:nvPicPr>
        <p:blipFill rotWithShape="1">
          <a:blip r:embed="rId4"/>
          <a:srcRect t="60193"/>
          <a:stretch/>
        </p:blipFill>
        <p:spPr>
          <a:xfrm>
            <a:off x="613967" y="2670249"/>
            <a:ext cx="5792632" cy="1120721"/>
          </a:xfrm>
          <a:prstGeom prst="rect">
            <a:avLst/>
          </a:prstGeom>
        </p:spPr>
      </p:pic>
      <p:pic>
        <p:nvPicPr>
          <p:cNvPr id="2" name="Picture 1">
            <a:extLst>
              <a:ext uri="{FF2B5EF4-FFF2-40B4-BE49-F238E27FC236}">
                <a16:creationId xmlns:a16="http://schemas.microsoft.com/office/drawing/2014/main" id="{55D8D473-065D-9040-B601-A07622F717E9}"/>
              </a:ext>
            </a:extLst>
          </p:cNvPr>
          <p:cNvPicPr>
            <a:picLocks noChangeAspect="1"/>
          </p:cNvPicPr>
          <p:nvPr/>
        </p:nvPicPr>
        <p:blipFill>
          <a:blip r:embed="rId6"/>
          <a:stretch>
            <a:fillRect/>
          </a:stretch>
        </p:blipFill>
        <p:spPr>
          <a:xfrm>
            <a:off x="7430811" y="826366"/>
            <a:ext cx="3489436" cy="2492454"/>
          </a:xfrm>
          <a:prstGeom prst="rect">
            <a:avLst/>
          </a:prstGeom>
        </p:spPr>
      </p:pic>
      <p:sp>
        <p:nvSpPr>
          <p:cNvPr id="14" name="TextBox 13">
            <a:extLst>
              <a:ext uri="{FF2B5EF4-FFF2-40B4-BE49-F238E27FC236}">
                <a16:creationId xmlns:a16="http://schemas.microsoft.com/office/drawing/2014/main" id="{E5CE3660-C1E6-E74F-9583-F54177F56467}"/>
              </a:ext>
            </a:extLst>
          </p:cNvPr>
          <p:cNvSpPr txBox="1"/>
          <p:nvPr/>
        </p:nvSpPr>
        <p:spPr>
          <a:xfrm>
            <a:off x="7575810" y="3756312"/>
            <a:ext cx="4311390" cy="830997"/>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When we looked at the periodogram of the residuals from the previous best model i.e. </a:t>
            </a:r>
            <a:r>
              <a:rPr lang="en-US" sz="1200" b="1" dirty="0">
                <a:latin typeface="Times" pitchFamily="2" charset="0"/>
                <a:cs typeface="Arial" panose="020B0604020202020204" pitchFamily="34" charset="0"/>
              </a:rPr>
              <a:t>Third Model</a:t>
            </a:r>
            <a:r>
              <a:rPr lang="en-US" sz="1200" dirty="0">
                <a:latin typeface="Times" pitchFamily="2" charset="0"/>
                <a:cs typeface="Arial" panose="020B0604020202020204" pitchFamily="34" charset="0"/>
              </a:rPr>
              <a:t>, we saw there was a spike around f = .429333333 , so we added sinusoids at f</a:t>
            </a:r>
            <a:r>
              <a:rPr lang="en-US" sz="1200" baseline="-25000" dirty="0">
                <a:latin typeface="Times" pitchFamily="2" charset="0"/>
                <a:cs typeface="Arial" panose="020B0604020202020204" pitchFamily="34" charset="0"/>
              </a:rPr>
              <a:t>3</a:t>
            </a:r>
            <a:r>
              <a:rPr lang="en-US" sz="1200" dirty="0">
                <a:latin typeface="Times" pitchFamily="2" charset="0"/>
                <a:cs typeface="Arial" panose="020B0604020202020204" pitchFamily="34" charset="0"/>
              </a:rPr>
              <a:t> to take care of this in our ARMAX models</a:t>
            </a:r>
          </a:p>
        </p:txBody>
      </p:sp>
      <p:sp>
        <p:nvSpPr>
          <p:cNvPr id="15" name="TextBox 14">
            <a:extLst>
              <a:ext uri="{FF2B5EF4-FFF2-40B4-BE49-F238E27FC236}">
                <a16:creationId xmlns:a16="http://schemas.microsoft.com/office/drawing/2014/main" id="{7ECD39A4-F45C-9D43-B7A3-A780CBA6C7E9}"/>
              </a:ext>
            </a:extLst>
          </p:cNvPr>
          <p:cNvSpPr txBox="1"/>
          <p:nvPr/>
        </p:nvSpPr>
        <p:spPr>
          <a:xfrm>
            <a:off x="7430811" y="3346466"/>
            <a:ext cx="3932779" cy="261610"/>
          </a:xfrm>
          <a:prstGeom prst="rect">
            <a:avLst/>
          </a:prstGeom>
          <a:noFill/>
        </p:spPr>
        <p:txBody>
          <a:bodyPr wrap="square" rtlCol="0">
            <a:spAutoFit/>
          </a:bodyPr>
          <a:lstStyle/>
          <a:p>
            <a:r>
              <a:rPr lang="en-US" sz="1100" b="1" dirty="0">
                <a:solidFill>
                  <a:srgbClr val="C00000"/>
                </a:solidFill>
                <a:latin typeface="Times" pitchFamily="2" charset="0"/>
              </a:rPr>
              <a:t>Fig. 6 – Spectral analysis on the residuals from ’Third Model’</a:t>
            </a:r>
          </a:p>
        </p:txBody>
      </p:sp>
    </p:spTree>
    <p:extLst>
      <p:ext uri="{BB962C8B-B14F-4D97-AF65-F5344CB8AC3E}">
        <p14:creationId xmlns:p14="http://schemas.microsoft.com/office/powerpoint/2010/main" val="760672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815189" y="119760"/>
            <a:ext cx="8483999" cy="5972175"/>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Residual Analysis – Champion  Model </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Font typeface="Arial" panose="020B0604020202020204" pitchFamily="34" charset="0"/>
              <a:buChar char="•"/>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8472490" y="1353234"/>
            <a:ext cx="3414710" cy="646331"/>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rPr>
              <a:t>The residuals are centered around zero and variance looks constant. The auto-correlation plot also does not show correlation at different lag components. </a:t>
            </a:r>
            <a:endParaRPr lang="en-US" sz="1200" dirty="0">
              <a:latin typeface="Times" pitchFamily="2" charset="0"/>
              <a:cs typeface="Arial" panose="020B0604020202020204" pitchFamily="34" charset="0"/>
            </a:endParaRPr>
          </a:p>
        </p:txBody>
      </p:sp>
      <p:sp>
        <p:nvSpPr>
          <p:cNvPr id="13" name="TextBox 12">
            <a:extLst>
              <a:ext uri="{FF2B5EF4-FFF2-40B4-BE49-F238E27FC236}">
                <a16:creationId xmlns:a16="http://schemas.microsoft.com/office/drawing/2014/main" id="{5B825FDA-7960-9846-9FAC-E9CBCECBA14E}"/>
              </a:ext>
            </a:extLst>
          </p:cNvPr>
          <p:cNvSpPr txBox="1"/>
          <p:nvPr/>
        </p:nvSpPr>
        <p:spPr>
          <a:xfrm>
            <a:off x="8458200" y="3934064"/>
            <a:ext cx="3428999" cy="1200329"/>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rPr>
              <a:t>From Box-Pierce test we can say that there is no significant evidence of auto-correlation up to lag 10 components. The periodogram looks flat with no significant peaks suggesting no autocovariance at different frequencies. </a:t>
            </a:r>
            <a:r>
              <a:rPr lang="en-US" sz="1200" b="1" dirty="0">
                <a:latin typeface="Times" pitchFamily="2" charset="0"/>
              </a:rPr>
              <a:t>Thus the residuals are white noise.</a:t>
            </a:r>
            <a:endParaRPr lang="en-US" sz="1200" b="1" dirty="0">
              <a:latin typeface="Times" pitchFamily="2" charset="0"/>
              <a:cs typeface="Arial" panose="020B0604020202020204" pitchFamily="34" charset="0"/>
            </a:endParaRPr>
          </a:p>
        </p:txBody>
      </p:sp>
      <p:sp>
        <p:nvSpPr>
          <p:cNvPr id="14" name="TextBox 13">
            <a:extLst>
              <a:ext uri="{FF2B5EF4-FFF2-40B4-BE49-F238E27FC236}">
                <a16:creationId xmlns:a16="http://schemas.microsoft.com/office/drawing/2014/main" id="{C4F360C3-4D75-1144-9C1A-0CBD60CD1ACE}"/>
              </a:ext>
            </a:extLst>
          </p:cNvPr>
          <p:cNvSpPr txBox="1"/>
          <p:nvPr/>
        </p:nvSpPr>
        <p:spPr>
          <a:xfrm>
            <a:off x="2417253" y="6114217"/>
            <a:ext cx="4808062" cy="261610"/>
          </a:xfrm>
          <a:prstGeom prst="rect">
            <a:avLst/>
          </a:prstGeom>
          <a:noFill/>
        </p:spPr>
        <p:txBody>
          <a:bodyPr wrap="square" rtlCol="0">
            <a:spAutoFit/>
          </a:bodyPr>
          <a:lstStyle/>
          <a:p>
            <a:r>
              <a:rPr lang="en-US" sz="1100" b="1" dirty="0">
                <a:solidFill>
                  <a:srgbClr val="C00000"/>
                </a:solidFill>
                <a:latin typeface="Times" pitchFamily="2" charset="0"/>
              </a:rPr>
              <a:t>Fig. 8 – Result of Box-Pierce Test and spectral analysis on the residuals</a:t>
            </a:r>
          </a:p>
        </p:txBody>
      </p:sp>
      <p:sp>
        <p:nvSpPr>
          <p:cNvPr id="15" name="TextBox 14">
            <a:extLst>
              <a:ext uri="{FF2B5EF4-FFF2-40B4-BE49-F238E27FC236}">
                <a16:creationId xmlns:a16="http://schemas.microsoft.com/office/drawing/2014/main" id="{5E2A6A69-FE30-B946-B1ED-CE85909ED346}"/>
              </a:ext>
            </a:extLst>
          </p:cNvPr>
          <p:cNvSpPr txBox="1"/>
          <p:nvPr/>
        </p:nvSpPr>
        <p:spPr>
          <a:xfrm>
            <a:off x="2023291" y="2924403"/>
            <a:ext cx="5595986" cy="261610"/>
          </a:xfrm>
          <a:prstGeom prst="rect">
            <a:avLst/>
          </a:prstGeom>
          <a:noFill/>
        </p:spPr>
        <p:txBody>
          <a:bodyPr wrap="square" rtlCol="0">
            <a:spAutoFit/>
          </a:bodyPr>
          <a:lstStyle/>
          <a:p>
            <a:r>
              <a:rPr lang="en-US" sz="1100" b="1" dirty="0">
                <a:solidFill>
                  <a:srgbClr val="C00000"/>
                </a:solidFill>
                <a:latin typeface="Times" pitchFamily="2" charset="0"/>
              </a:rPr>
              <a:t>Fig. 7 – Variance and autocorrelation of the residuals after fitting champion model</a:t>
            </a:r>
          </a:p>
        </p:txBody>
      </p:sp>
      <p:pic>
        <p:nvPicPr>
          <p:cNvPr id="20" name="Picture 19">
            <a:extLst>
              <a:ext uri="{FF2B5EF4-FFF2-40B4-BE49-F238E27FC236}">
                <a16:creationId xmlns:a16="http://schemas.microsoft.com/office/drawing/2014/main" id="{877157AD-D7D1-5E4D-810E-7357DA739DFE}"/>
              </a:ext>
            </a:extLst>
          </p:cNvPr>
          <p:cNvPicPr>
            <a:picLocks noChangeAspect="1"/>
          </p:cNvPicPr>
          <p:nvPr/>
        </p:nvPicPr>
        <p:blipFill rotWithShape="1">
          <a:blip r:embed="rId4"/>
          <a:srcRect t="13784"/>
          <a:stretch/>
        </p:blipFill>
        <p:spPr>
          <a:xfrm>
            <a:off x="738728" y="812749"/>
            <a:ext cx="3562632" cy="2137357"/>
          </a:xfrm>
          <a:prstGeom prst="rect">
            <a:avLst/>
          </a:prstGeom>
        </p:spPr>
      </p:pic>
      <p:pic>
        <p:nvPicPr>
          <p:cNvPr id="21" name="Picture 20">
            <a:extLst>
              <a:ext uri="{FF2B5EF4-FFF2-40B4-BE49-F238E27FC236}">
                <a16:creationId xmlns:a16="http://schemas.microsoft.com/office/drawing/2014/main" id="{DA20D36A-D430-9745-A2FD-5D61EE1B7B77}"/>
              </a:ext>
            </a:extLst>
          </p:cNvPr>
          <p:cNvPicPr>
            <a:picLocks noChangeAspect="1"/>
          </p:cNvPicPr>
          <p:nvPr/>
        </p:nvPicPr>
        <p:blipFill rotWithShape="1">
          <a:blip r:embed="rId5"/>
          <a:srcRect t="14000"/>
          <a:stretch/>
        </p:blipFill>
        <p:spPr>
          <a:xfrm>
            <a:off x="4509198" y="812749"/>
            <a:ext cx="3750142" cy="2137357"/>
          </a:xfrm>
          <a:prstGeom prst="rect">
            <a:avLst/>
          </a:prstGeom>
        </p:spPr>
      </p:pic>
      <p:pic>
        <p:nvPicPr>
          <p:cNvPr id="3" name="Picture 2">
            <a:extLst>
              <a:ext uri="{FF2B5EF4-FFF2-40B4-BE49-F238E27FC236}">
                <a16:creationId xmlns:a16="http://schemas.microsoft.com/office/drawing/2014/main" id="{19A5D989-4990-1A4E-80A6-3AF7AD56602B}"/>
              </a:ext>
            </a:extLst>
          </p:cNvPr>
          <p:cNvPicPr>
            <a:picLocks noChangeAspect="1"/>
          </p:cNvPicPr>
          <p:nvPr/>
        </p:nvPicPr>
        <p:blipFill>
          <a:blip r:embed="rId6"/>
          <a:stretch>
            <a:fillRect/>
          </a:stretch>
        </p:blipFill>
        <p:spPr>
          <a:xfrm>
            <a:off x="4505584" y="3440661"/>
            <a:ext cx="3750142" cy="2609358"/>
          </a:xfrm>
          <a:prstGeom prst="rect">
            <a:avLst/>
          </a:prstGeom>
        </p:spPr>
      </p:pic>
      <p:pic>
        <p:nvPicPr>
          <p:cNvPr id="9" name="Picture 8">
            <a:extLst>
              <a:ext uri="{FF2B5EF4-FFF2-40B4-BE49-F238E27FC236}">
                <a16:creationId xmlns:a16="http://schemas.microsoft.com/office/drawing/2014/main" id="{FABB4C7B-8A91-C741-A2A3-B03CC5D7A186}"/>
              </a:ext>
            </a:extLst>
          </p:cNvPr>
          <p:cNvPicPr>
            <a:picLocks noChangeAspect="1"/>
          </p:cNvPicPr>
          <p:nvPr/>
        </p:nvPicPr>
        <p:blipFill>
          <a:blip r:embed="rId7"/>
          <a:stretch>
            <a:fillRect/>
          </a:stretch>
        </p:blipFill>
        <p:spPr>
          <a:xfrm>
            <a:off x="723900" y="4054901"/>
            <a:ext cx="3558715" cy="1301969"/>
          </a:xfrm>
          <a:prstGeom prst="rect">
            <a:avLst/>
          </a:prstGeom>
        </p:spPr>
      </p:pic>
    </p:spTree>
    <p:extLst>
      <p:ext uri="{BB962C8B-B14F-4D97-AF65-F5344CB8AC3E}">
        <p14:creationId xmlns:p14="http://schemas.microsoft.com/office/powerpoint/2010/main" val="297354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24A77-9433-2A45-A5FE-464184963A4B}"/>
              </a:ext>
            </a:extLst>
          </p:cNvPr>
          <p:cNvSpPr txBox="1"/>
          <p:nvPr/>
        </p:nvSpPr>
        <p:spPr>
          <a:xfrm>
            <a:off x="764628" y="130699"/>
            <a:ext cx="8483999" cy="6124754"/>
          </a:xfrm>
          <a:prstGeom prst="rect">
            <a:avLst/>
          </a:prstGeom>
          <a:noFill/>
        </p:spPr>
        <p:txBody>
          <a:bodyPr wrap="square" rtlCol="0">
            <a:spAutoFit/>
          </a:bodyPr>
          <a:lstStyle/>
          <a:p>
            <a:pPr algn="just"/>
            <a:endParaRPr lang="en-US" b="1" dirty="0">
              <a:latin typeface="Times" pitchFamily="2" charset="0"/>
              <a:cs typeface="Arial" panose="020B0604020202020204" pitchFamily="34" charset="0"/>
            </a:endParaRPr>
          </a:p>
          <a:p>
            <a:pPr algn="just"/>
            <a:r>
              <a:rPr lang="en-US" b="1" dirty="0">
                <a:solidFill>
                  <a:srgbClr val="C00000"/>
                </a:solidFill>
                <a:latin typeface="Times" pitchFamily="2" charset="0"/>
                <a:cs typeface="Arial" panose="020B0604020202020204" pitchFamily="34" charset="0"/>
              </a:rPr>
              <a:t>Interpretation and Forecast – Champion  Model</a:t>
            </a: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algn="just"/>
            <a:r>
              <a:rPr lang="en-US" sz="1600" b="1" dirty="0">
                <a:solidFill>
                  <a:srgbClr val="C00000"/>
                </a:solidFill>
                <a:latin typeface="Times" pitchFamily="2" charset="0"/>
                <a:cs typeface="Arial" panose="020B0604020202020204" pitchFamily="34" charset="0"/>
              </a:rPr>
              <a:t>Model Comparison – ARMAX</a:t>
            </a:r>
          </a:p>
          <a:p>
            <a:pPr marL="342900" indent="-342900" algn="just">
              <a:buFont typeface="Arial" panose="020B0604020202020204" pitchFamily="34" charset="0"/>
              <a:buChar char="•"/>
            </a:pPr>
            <a:endParaRPr lang="en-US" sz="1600" dirty="0">
              <a:latin typeface="Times" pitchFamily="2" charset="0"/>
              <a:cs typeface="Arial" panose="020B0604020202020204" pitchFamily="34" charset="0"/>
            </a:endParaRPr>
          </a:p>
          <a:p>
            <a:pPr algn="just"/>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342900" indent="-342900" algn="just">
              <a:buAutoNum type="arabicPeriod"/>
            </a:pPr>
            <a:endParaRPr lang="en-US" sz="1600" dirty="0">
              <a:latin typeface="Times" pitchFamily="2" charset="0"/>
              <a:cs typeface="Arial" panose="020B0604020202020204" pitchFamily="34" charset="0"/>
            </a:endParaRPr>
          </a:p>
          <a:p>
            <a:pPr marL="285750" indent="-285750" algn="just">
              <a:buFont typeface="Arial" panose="020B0604020202020204" pitchFamily="34" charset="0"/>
              <a:buChar char="•"/>
            </a:pPr>
            <a:endParaRPr lang="en-US" dirty="0">
              <a:latin typeface="Times" pitchFamily="2" charset="0"/>
              <a:cs typeface="Arial" panose="020B0604020202020204" pitchFamily="34" charset="0"/>
            </a:endParaRPr>
          </a:p>
        </p:txBody>
      </p:sp>
      <p:grpSp>
        <p:nvGrpSpPr>
          <p:cNvPr id="5" name="Group 4">
            <a:extLst>
              <a:ext uri="{FF2B5EF4-FFF2-40B4-BE49-F238E27FC236}">
                <a16:creationId xmlns:a16="http://schemas.microsoft.com/office/drawing/2014/main" id="{C599B7F5-DA94-974B-AD65-F980435C677C}"/>
              </a:ext>
            </a:extLst>
          </p:cNvPr>
          <p:cNvGrpSpPr/>
          <p:nvPr/>
        </p:nvGrpSpPr>
        <p:grpSpPr>
          <a:xfrm>
            <a:off x="0" y="6413499"/>
            <a:ext cx="12192000" cy="444501"/>
            <a:chOff x="0" y="6413500"/>
            <a:chExt cx="12192000" cy="444501"/>
          </a:xfrm>
        </p:grpSpPr>
        <p:pic>
          <p:nvPicPr>
            <p:cNvPr id="6" name="Picture 1" descr="page2image35716336">
              <a:extLst>
                <a:ext uri="{FF2B5EF4-FFF2-40B4-BE49-F238E27FC236}">
                  <a16:creationId xmlns:a16="http://schemas.microsoft.com/office/drawing/2014/main" id="{359AFE13-AF82-A540-B9DF-3C6EFEC3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13500"/>
              <a:ext cx="12192000" cy="444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DAE3081-B29D-8948-B61E-7355538A9B2C}"/>
                </a:ext>
              </a:extLst>
            </p:cNvPr>
            <p:cNvSpPr/>
            <p:nvPr/>
          </p:nvSpPr>
          <p:spPr>
            <a:xfrm>
              <a:off x="957263" y="6413501"/>
              <a:ext cx="11234736" cy="444500"/>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3A74BE3-A46B-D541-878E-7E9ADC121644}"/>
              </a:ext>
            </a:extLst>
          </p:cNvPr>
          <p:cNvSpPr txBox="1"/>
          <p:nvPr/>
        </p:nvSpPr>
        <p:spPr>
          <a:xfrm>
            <a:off x="7147033" y="760847"/>
            <a:ext cx="3972911" cy="2123658"/>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rPr>
              <a:t>The model has order 2 feedback terms and order 1 noise component. The AR(2) term and MA(1) term are significant and positive. AR(1) is insignificant as 95% confidence interval of the </a:t>
            </a:r>
            <a:r>
              <a:rPr lang="en-US" sz="1200">
                <a:latin typeface="Times" pitchFamily="2" charset="0"/>
              </a:rPr>
              <a:t>coefficient estimates </a:t>
            </a:r>
            <a:r>
              <a:rPr lang="en-US" sz="1200" dirty="0">
                <a:latin typeface="Times" pitchFamily="2" charset="0"/>
              </a:rPr>
              <a:t>will include 0. The model also has exogenous inputs which drive the mean of the output. There are sinusoids which capture cyclic/seasonal trends. Almost all sinusoids are statistically significant except cos3. x(t) and x(t−1) capture the effect of systematic input </a:t>
            </a:r>
            <a:r>
              <a:rPr lang="en-US" sz="1200" dirty="0" err="1">
                <a:latin typeface="Times" pitchFamily="2" charset="0"/>
              </a:rPr>
              <a:t>i.e</a:t>
            </a:r>
            <a:r>
              <a:rPr lang="en-US" sz="1200" dirty="0">
                <a:latin typeface="Times" pitchFamily="2" charset="0"/>
              </a:rPr>
              <a:t> temperature on the output. Since the coefficients are positive it means there is a positive correlation between temperature and electricity demand</a:t>
            </a:r>
            <a:endParaRPr lang="en-US" sz="1200" dirty="0">
              <a:latin typeface="Times" pitchFamily="2" charset="0"/>
              <a:cs typeface="Arial" panose="020B0604020202020204" pitchFamily="34" charset="0"/>
            </a:endParaRPr>
          </a:p>
        </p:txBody>
      </p:sp>
      <p:sp>
        <p:nvSpPr>
          <p:cNvPr id="13" name="TextBox 12">
            <a:extLst>
              <a:ext uri="{FF2B5EF4-FFF2-40B4-BE49-F238E27FC236}">
                <a16:creationId xmlns:a16="http://schemas.microsoft.com/office/drawing/2014/main" id="{5B825FDA-7960-9846-9FAC-E9CBCECBA14E}"/>
              </a:ext>
            </a:extLst>
          </p:cNvPr>
          <p:cNvSpPr txBox="1"/>
          <p:nvPr/>
        </p:nvSpPr>
        <p:spPr>
          <a:xfrm>
            <a:off x="9133488" y="3554315"/>
            <a:ext cx="2785001" cy="1384995"/>
          </a:xfrm>
          <a:prstGeom prst="rect">
            <a:avLst/>
          </a:prstGeom>
          <a:noFill/>
          <a:ln>
            <a:solidFill>
              <a:srgbClr val="C00000"/>
            </a:solidFill>
            <a:prstDash val="dash"/>
          </a:ln>
        </p:spPr>
        <p:txBody>
          <a:bodyPr wrap="square" rtlCol="0">
            <a:spAutoFit/>
          </a:bodyPr>
          <a:lstStyle/>
          <a:p>
            <a:pPr algn="just"/>
            <a:r>
              <a:rPr lang="en-US" sz="1200" dirty="0">
                <a:latin typeface="Times" pitchFamily="2" charset="0"/>
                <a:cs typeface="Arial" panose="020B0604020202020204" pitchFamily="34" charset="0"/>
              </a:rPr>
              <a:t>Since our goal was to see how well the model can be used for forecasting, we used the first 300 datapoints for estimating the model parameters and latter 65 datapoints ~ 8 weeks/2 months for forecasting. We can see the model estimates the observed data very closely.</a:t>
            </a:r>
          </a:p>
        </p:txBody>
      </p:sp>
      <p:pic>
        <p:nvPicPr>
          <p:cNvPr id="10" name="Picture 9">
            <a:extLst>
              <a:ext uri="{FF2B5EF4-FFF2-40B4-BE49-F238E27FC236}">
                <a16:creationId xmlns:a16="http://schemas.microsoft.com/office/drawing/2014/main" id="{069A5F1F-0860-B04B-8156-6C6519A46BE6}"/>
              </a:ext>
            </a:extLst>
          </p:cNvPr>
          <p:cNvPicPr>
            <a:picLocks noChangeAspect="1"/>
          </p:cNvPicPr>
          <p:nvPr/>
        </p:nvPicPr>
        <p:blipFill>
          <a:blip r:embed="rId4"/>
          <a:stretch>
            <a:fillRect/>
          </a:stretch>
        </p:blipFill>
        <p:spPr>
          <a:xfrm>
            <a:off x="743965" y="1046220"/>
            <a:ext cx="5788353" cy="1632770"/>
          </a:xfrm>
          <a:prstGeom prst="rect">
            <a:avLst/>
          </a:prstGeom>
        </p:spPr>
      </p:pic>
      <p:pic>
        <p:nvPicPr>
          <p:cNvPr id="12" name="Picture 11">
            <a:extLst>
              <a:ext uri="{FF2B5EF4-FFF2-40B4-BE49-F238E27FC236}">
                <a16:creationId xmlns:a16="http://schemas.microsoft.com/office/drawing/2014/main" id="{BE5F199E-B9A1-EB4F-8BF4-52E30F25FDBA}"/>
              </a:ext>
            </a:extLst>
          </p:cNvPr>
          <p:cNvPicPr>
            <a:picLocks noChangeAspect="1"/>
          </p:cNvPicPr>
          <p:nvPr/>
        </p:nvPicPr>
        <p:blipFill>
          <a:blip r:embed="rId5"/>
          <a:stretch>
            <a:fillRect/>
          </a:stretch>
        </p:blipFill>
        <p:spPr>
          <a:xfrm>
            <a:off x="470474" y="2934189"/>
            <a:ext cx="4267200" cy="3048000"/>
          </a:xfrm>
          <a:prstGeom prst="rect">
            <a:avLst/>
          </a:prstGeom>
        </p:spPr>
      </p:pic>
      <p:pic>
        <p:nvPicPr>
          <p:cNvPr id="14" name="Picture 13">
            <a:extLst>
              <a:ext uri="{FF2B5EF4-FFF2-40B4-BE49-F238E27FC236}">
                <a16:creationId xmlns:a16="http://schemas.microsoft.com/office/drawing/2014/main" id="{149B4C5C-85CD-184A-AAA0-774A020EDC6F}"/>
              </a:ext>
            </a:extLst>
          </p:cNvPr>
          <p:cNvPicPr>
            <a:picLocks noChangeAspect="1"/>
          </p:cNvPicPr>
          <p:nvPr/>
        </p:nvPicPr>
        <p:blipFill>
          <a:blip r:embed="rId6"/>
          <a:stretch>
            <a:fillRect/>
          </a:stretch>
        </p:blipFill>
        <p:spPr>
          <a:xfrm>
            <a:off x="4540470" y="2934188"/>
            <a:ext cx="4358313" cy="3113081"/>
          </a:xfrm>
          <a:prstGeom prst="rect">
            <a:avLst/>
          </a:prstGeom>
        </p:spPr>
      </p:pic>
      <p:sp>
        <p:nvSpPr>
          <p:cNvPr id="18" name="TextBox 17">
            <a:extLst>
              <a:ext uri="{FF2B5EF4-FFF2-40B4-BE49-F238E27FC236}">
                <a16:creationId xmlns:a16="http://schemas.microsoft.com/office/drawing/2014/main" id="{14708FD4-C3D4-CE4C-941C-1E10E0CAA22C}"/>
              </a:ext>
            </a:extLst>
          </p:cNvPr>
          <p:cNvSpPr txBox="1"/>
          <p:nvPr/>
        </p:nvSpPr>
        <p:spPr>
          <a:xfrm>
            <a:off x="1146170" y="2746005"/>
            <a:ext cx="5595986" cy="261610"/>
          </a:xfrm>
          <a:prstGeom prst="rect">
            <a:avLst/>
          </a:prstGeom>
          <a:noFill/>
        </p:spPr>
        <p:txBody>
          <a:bodyPr wrap="square" rtlCol="0">
            <a:spAutoFit/>
          </a:bodyPr>
          <a:lstStyle/>
          <a:p>
            <a:r>
              <a:rPr lang="en-US" sz="1100" b="1" dirty="0">
                <a:solidFill>
                  <a:srgbClr val="C00000"/>
                </a:solidFill>
                <a:latin typeface="Times" pitchFamily="2" charset="0"/>
              </a:rPr>
              <a:t>Fig. 9 – </a:t>
            </a:r>
            <a:r>
              <a:rPr lang="en-US" sz="1100" b="1" dirty="0" err="1">
                <a:solidFill>
                  <a:srgbClr val="C00000"/>
                </a:solidFill>
                <a:latin typeface="Times" pitchFamily="2" charset="0"/>
              </a:rPr>
              <a:t>Coeff</a:t>
            </a:r>
            <a:r>
              <a:rPr lang="en-US" sz="1100" b="1" dirty="0">
                <a:solidFill>
                  <a:srgbClr val="C00000"/>
                </a:solidFill>
                <a:latin typeface="Times" pitchFamily="2" charset="0"/>
              </a:rPr>
              <a:t>. and std errors of estimates for the champion ARMAX(2, 0, 1) model </a:t>
            </a:r>
          </a:p>
        </p:txBody>
      </p:sp>
      <p:sp>
        <p:nvSpPr>
          <p:cNvPr id="19" name="TextBox 18">
            <a:extLst>
              <a:ext uri="{FF2B5EF4-FFF2-40B4-BE49-F238E27FC236}">
                <a16:creationId xmlns:a16="http://schemas.microsoft.com/office/drawing/2014/main" id="{884C24AA-5F03-114B-9ED5-8E2C19E259DE}"/>
              </a:ext>
            </a:extLst>
          </p:cNvPr>
          <p:cNvSpPr txBox="1"/>
          <p:nvPr/>
        </p:nvSpPr>
        <p:spPr>
          <a:xfrm>
            <a:off x="2023290" y="5914159"/>
            <a:ext cx="5733343" cy="430887"/>
          </a:xfrm>
          <a:prstGeom prst="rect">
            <a:avLst/>
          </a:prstGeom>
          <a:noFill/>
        </p:spPr>
        <p:txBody>
          <a:bodyPr wrap="square" rtlCol="0">
            <a:spAutoFit/>
          </a:bodyPr>
          <a:lstStyle/>
          <a:p>
            <a:r>
              <a:rPr lang="en-US" sz="1100" b="1" dirty="0">
                <a:solidFill>
                  <a:srgbClr val="C00000"/>
                </a:solidFill>
                <a:latin typeface="Times" pitchFamily="2" charset="0"/>
              </a:rPr>
              <a:t>Fig. 10 – On the left we have the observed data and fitted values from the champion model. On the right we have the observed and predicted values on hold out data.</a:t>
            </a:r>
          </a:p>
        </p:txBody>
      </p:sp>
    </p:spTree>
    <p:extLst>
      <p:ext uri="{BB962C8B-B14F-4D97-AF65-F5344CB8AC3E}">
        <p14:creationId xmlns:p14="http://schemas.microsoft.com/office/powerpoint/2010/main" val="2995480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4416</TotalTime>
  <Words>1158</Words>
  <Application>Microsoft Macintosh PowerPoint</Application>
  <PresentationFormat>Widescreen</PresentationFormat>
  <Paragraphs>211</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vt:lpstr>
      <vt:lpstr>Office Theme</vt:lpstr>
      <vt:lpstr>Mid-term Electricity Demand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Remastering 90s Videos using GANs and Neural Style Transfer </dc:title>
  <dc:creator>Saikia, Arunav</dc:creator>
  <cp:lastModifiedBy>Saikia, Arunav</cp:lastModifiedBy>
  <cp:revision>124</cp:revision>
  <dcterms:created xsi:type="dcterms:W3CDTF">2019-10-26T10:53:25Z</dcterms:created>
  <dcterms:modified xsi:type="dcterms:W3CDTF">2020-04-27T23:33:21Z</dcterms:modified>
</cp:coreProperties>
</file>